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72" r:id="rId5"/>
    <p:sldId id="261" r:id="rId6"/>
    <p:sldId id="262" r:id="rId7"/>
    <p:sldId id="273" r:id="rId8"/>
    <p:sldId id="265" r:id="rId9"/>
    <p:sldId id="266" r:id="rId10"/>
    <p:sldId id="267" r:id="rId11"/>
    <p:sldId id="268" r:id="rId12"/>
    <p:sldId id="274" r:id="rId13"/>
    <p:sldId id="27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64E"/>
    <a:srgbClr val="3B3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02"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ED015FB-6F22-492D-A756-AC3D3B01437F}" type="datetimeFigureOut">
              <a:rPr lang="en-CA" smtClean="0"/>
              <a:t>12/01/2016</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9D2F044-65C1-49FE-B91F-564022D0D65D}" type="slidenum">
              <a:rPr lang="en-CA" smtClean="0"/>
              <a:t>‹#›</a:t>
            </a:fld>
            <a:endParaRPr lang="en-CA"/>
          </a:p>
        </p:txBody>
      </p:sp>
    </p:spTree>
    <p:extLst>
      <p:ext uri="{BB962C8B-B14F-4D97-AF65-F5344CB8AC3E}">
        <p14:creationId xmlns:p14="http://schemas.microsoft.com/office/powerpoint/2010/main" val="363863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r>
              <a:rPr lang="en-US" dirty="0" smtClean="0">
                <a:solidFill>
                  <a:srgbClr val="333333"/>
                </a:solidFill>
              </a:rPr>
              <a:t>There are some basic elements</a:t>
            </a:r>
            <a:r>
              <a:rPr lang="en-US" baseline="0" dirty="0" smtClean="0">
                <a:solidFill>
                  <a:srgbClr val="333333"/>
                </a:solidFill>
              </a:rPr>
              <a:t> that proposals will need to meet in order to be eligible for the BCIP. These include the </a:t>
            </a:r>
            <a:r>
              <a:rPr lang="en-US" dirty="0" smtClean="0">
                <a:solidFill>
                  <a:srgbClr val="333333"/>
                </a:solidFill>
              </a:rPr>
              <a:t>mandatory, screening, and point-rated criteria.</a:t>
            </a:r>
            <a:endParaRPr lang="en-US" dirty="0" smtClean="0"/>
          </a:p>
          <a:p>
            <a:pPr eaLnBrk="1" hangingPunct="1"/>
            <a:endParaRPr lang="en-US" dirty="0" smtClean="0">
              <a:solidFill>
                <a:srgbClr val="333333"/>
              </a:solidFill>
            </a:endParaRPr>
          </a:p>
          <a:p>
            <a:pPr eaLnBrk="1" hangingPunct="1"/>
            <a:r>
              <a:rPr lang="en-US" dirty="0" smtClean="0">
                <a:solidFill>
                  <a:srgbClr val="333333"/>
                </a:solidFill>
              </a:rPr>
              <a:t>Some of the mandatory criteria against which you will be evaluated are:</a:t>
            </a:r>
          </a:p>
          <a:p>
            <a:pPr eaLnBrk="1" hangingPunct="1">
              <a:buFontTx/>
              <a:buChar char="•"/>
            </a:pPr>
            <a:r>
              <a:rPr lang="en-US" dirty="0" smtClean="0">
                <a:solidFill>
                  <a:srgbClr val="333333"/>
                </a:solidFill>
              </a:rPr>
              <a:t>The proposal must be valued at $500K or less for the standard component and $1</a:t>
            </a:r>
            <a:r>
              <a:rPr lang="en-US" baseline="0" dirty="0" smtClean="0">
                <a:solidFill>
                  <a:srgbClr val="333333"/>
                </a:solidFill>
              </a:rPr>
              <a:t> </a:t>
            </a:r>
            <a:r>
              <a:rPr lang="en-US" dirty="0" smtClean="0">
                <a:solidFill>
                  <a:srgbClr val="333333"/>
                </a:solidFill>
              </a:rPr>
              <a:t>million or less for the military component.  We realize that there are lots of innovations out there that are of higher value, but right now, we are limited by the amount of funding that we have, and we want to be able to buy and test as many innovations as possible. </a:t>
            </a:r>
          </a:p>
          <a:p>
            <a:pPr eaLnBrk="1" hangingPunct="1">
              <a:buFontTx/>
              <a:buChar char="•"/>
            </a:pPr>
            <a:r>
              <a:rPr lang="en-US" dirty="0" smtClean="0">
                <a:solidFill>
                  <a:srgbClr val="333333"/>
                </a:solidFill>
              </a:rPr>
              <a:t>The innovation must fall under one of the priority areas; either under the standard or military component and considering how broad they are, this is an easy criterion to meet.</a:t>
            </a:r>
          </a:p>
          <a:p>
            <a:pPr eaLnBrk="1" hangingPunct="1">
              <a:buFontTx/>
              <a:buChar char="•"/>
            </a:pPr>
            <a:r>
              <a:rPr lang="en-US" dirty="0" smtClean="0">
                <a:solidFill>
                  <a:srgbClr val="333333"/>
                </a:solidFill>
              </a:rPr>
              <a:t> The proposed innovation must not have been sold commercially.  This means that the innovation cannot have been sold commercially either here in Canada or abroad.  The purpose of the program is to assist suppliers in moving their innovations from the lab to the marketplace – if you are not pre-commercial, than you fall outside the mandate of the program.</a:t>
            </a:r>
          </a:p>
          <a:p>
            <a:pPr eaLnBrk="1" hangingPunct="1">
              <a:buFontTx/>
              <a:buChar char="•"/>
            </a:pPr>
            <a:r>
              <a:rPr lang="en-US" dirty="0" smtClean="0">
                <a:solidFill>
                  <a:srgbClr val="333333"/>
                </a:solidFill>
              </a:rPr>
              <a:t>Bidders must be Canadian.  </a:t>
            </a:r>
          </a:p>
          <a:p>
            <a:pPr eaLnBrk="1" hangingPunct="1">
              <a:buFontTx/>
              <a:buChar char="•"/>
            </a:pPr>
            <a:r>
              <a:rPr lang="en-US" dirty="0" smtClean="0">
                <a:solidFill>
                  <a:srgbClr val="333333"/>
                </a:solidFill>
              </a:rPr>
              <a:t>Include 80% Canadian Content.  We are not measuring the percent of bits and pieces that are actually manufactured in Canada, though that may play into it.  We are more concerned about where the development occurred and where the IP for the innovation resides.</a:t>
            </a:r>
          </a:p>
          <a:p>
            <a:pPr eaLnBrk="1" hangingPunct="1">
              <a:buFontTx/>
              <a:buChar char="•"/>
            </a:pPr>
            <a:r>
              <a:rPr lang="en-US" dirty="0" smtClean="0"/>
              <a:t>We also have a requirement that the innovation score a minimum number of points in the evaluation of “advance on state of the art”, to make sure the goods and services we buy are innovative. </a:t>
            </a:r>
            <a:endParaRPr lang="en-CA" dirty="0" smtClean="0"/>
          </a:p>
          <a:p>
            <a:pPr eaLnBrk="1" hangingPunct="1">
              <a:buFontTx/>
              <a:buNone/>
            </a:pPr>
            <a:endParaRPr lang="en-US" dirty="0" smtClean="0">
              <a:solidFill>
                <a:srgbClr val="333333"/>
              </a:solidFill>
            </a:endParaRPr>
          </a:p>
          <a:p>
            <a:pPr defTabSz="922521">
              <a:defRPr/>
            </a:pPr>
            <a:r>
              <a:rPr lang="en-CA" sz="900" dirty="0">
                <a:latin typeface="Calibri" pitchFamily="34" charset="0"/>
                <a:cs typeface="Calibri" pitchFamily="34" charset="0"/>
              </a:rPr>
              <a:t>IMPORTANT TO KNOW: Commercial sales </a:t>
            </a:r>
            <a:r>
              <a:rPr lang="en-CA" sz="900" b="1" dirty="0">
                <a:latin typeface="Calibri" pitchFamily="34" charset="0"/>
                <a:cs typeface="Calibri" pitchFamily="34" charset="0"/>
              </a:rPr>
              <a:t>after</a:t>
            </a:r>
            <a:r>
              <a:rPr lang="en-CA" sz="900" dirty="0">
                <a:latin typeface="Calibri" pitchFamily="34" charset="0"/>
                <a:cs typeface="Calibri" pitchFamily="34" charset="0"/>
              </a:rPr>
              <a:t> the solicitation closing date are acceptable</a:t>
            </a:r>
            <a:r>
              <a:rPr lang="en-CA" sz="1000" dirty="0">
                <a:latin typeface="Calibri" pitchFamily="34" charset="0"/>
                <a:cs typeface="Calibri" pitchFamily="34" charset="0"/>
              </a:rPr>
              <a:t>.</a:t>
            </a:r>
          </a:p>
          <a:p>
            <a:pPr eaLnBrk="1" hangingPunct="1">
              <a:buFontTx/>
              <a:buNone/>
            </a:pPr>
            <a:endParaRPr lang="en-US" dirty="0" smtClean="0">
              <a:solidFill>
                <a:srgbClr val="333333"/>
              </a:solidFill>
            </a:endParaRPr>
          </a:p>
          <a:p>
            <a:pPr eaLnBrk="1" hangingPunct="1"/>
            <a:r>
              <a:rPr lang="en-US" dirty="0" smtClean="0">
                <a:solidFill>
                  <a:srgbClr val="333333"/>
                </a:solidFill>
              </a:rPr>
              <a:t>For full definitions of each of these mandatory criteria visit www.buyandsell.gc.ca. </a:t>
            </a:r>
            <a:endParaRPr lang="en-CA" dirty="0" smtClean="0"/>
          </a:p>
        </p:txBody>
      </p:sp>
      <p:sp>
        <p:nvSpPr>
          <p:cNvPr id="4" name="Slide Number Placeholder 3"/>
          <p:cNvSpPr>
            <a:spLocks noGrp="1"/>
          </p:cNvSpPr>
          <p:nvPr>
            <p:ph type="sldNum" sz="quarter" idx="5"/>
          </p:nvPr>
        </p:nvSpPr>
        <p:spPr/>
        <p:txBody>
          <a:bodyPr/>
          <a:lstStyle/>
          <a:p>
            <a:pPr>
              <a:defRPr/>
            </a:pPr>
            <a:fld id="{EF987707-E49C-4D7D-AD29-AD8175C85D1C}" type="slidenum">
              <a:rPr lang="en-US" smtClean="0"/>
              <a:pPr>
                <a:defRPr/>
              </a:pPr>
              <a:t>9</a:t>
            </a:fld>
            <a:endParaRPr lang="en-US"/>
          </a:p>
        </p:txBody>
      </p:sp>
    </p:spTree>
    <p:extLst>
      <p:ext uri="{BB962C8B-B14F-4D97-AF65-F5344CB8AC3E}">
        <p14:creationId xmlns:p14="http://schemas.microsoft.com/office/powerpoint/2010/main" val="407141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xfrm>
            <a:off x="545422" y="4425743"/>
            <a:ext cx="5775048" cy="4185735"/>
          </a:xfrm>
          <a:noFill/>
          <a:ln/>
        </p:spPr>
        <p:txBody>
          <a:bodyPr/>
          <a:lstStyle/>
          <a:p>
            <a:pPr eaLnBrk="1" hangingPunct="1">
              <a:buFontTx/>
              <a:buNone/>
            </a:pPr>
            <a:endParaRPr lang="en-CA" sz="700" dirty="0"/>
          </a:p>
        </p:txBody>
      </p:sp>
      <p:sp>
        <p:nvSpPr>
          <p:cNvPr id="5124" name="Slide Number Placeholder 3"/>
          <p:cNvSpPr>
            <a:spLocks noGrp="1"/>
          </p:cNvSpPr>
          <p:nvPr>
            <p:ph type="sldNum" sz="quarter" idx="5"/>
          </p:nvPr>
        </p:nvSpPr>
        <p:spPr>
          <a:noFill/>
        </p:spPr>
        <p:txBody>
          <a:bodyPr/>
          <a:lstStyle/>
          <a:p>
            <a:pPr defTabSz="880879"/>
            <a:fld id="{10F4480E-CCF6-4B78-989C-CF8A009E4DAC}" type="slidenum">
              <a:rPr lang="en-US" smtClean="0">
                <a:cs typeface="Arial" charset="0"/>
              </a:rPr>
              <a:pPr defTabSz="880879"/>
              <a:t>10</a:t>
            </a:fld>
            <a:endParaRPr lang="en-US" smtClean="0">
              <a:cs typeface="Arial" charset="0"/>
            </a:endParaRPr>
          </a:p>
        </p:txBody>
      </p:sp>
    </p:spTree>
    <p:extLst>
      <p:ext uri="{BB962C8B-B14F-4D97-AF65-F5344CB8AC3E}">
        <p14:creationId xmlns:p14="http://schemas.microsoft.com/office/powerpoint/2010/main" val="421507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smtClean="0"/>
          </a:p>
        </p:txBody>
      </p:sp>
      <p:sp>
        <p:nvSpPr>
          <p:cNvPr id="28676" name="Slide Number Placeholder 3"/>
          <p:cNvSpPr>
            <a:spLocks noGrp="1"/>
          </p:cNvSpPr>
          <p:nvPr>
            <p:ph type="sldNum" sz="quarter" idx="5"/>
          </p:nvPr>
        </p:nvSpPr>
        <p:spPr>
          <a:noFill/>
        </p:spPr>
        <p:txBody>
          <a:bodyPr/>
          <a:lstStyle/>
          <a:p>
            <a:pPr defTabSz="880879"/>
            <a:fld id="{CC357CC3-2876-43A2-A52A-E6AF70BD215B}" type="slidenum">
              <a:rPr lang="en-US" smtClean="0">
                <a:cs typeface="Arial" charset="0"/>
              </a:rPr>
              <a:pPr defTabSz="880879"/>
              <a:t>11</a:t>
            </a:fld>
            <a:endParaRPr lang="en-US" smtClean="0">
              <a:cs typeface="Arial" charset="0"/>
            </a:endParaRPr>
          </a:p>
        </p:txBody>
      </p:sp>
    </p:spTree>
    <p:extLst>
      <p:ext uri="{BB962C8B-B14F-4D97-AF65-F5344CB8AC3E}">
        <p14:creationId xmlns:p14="http://schemas.microsoft.com/office/powerpoint/2010/main" val="313408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724B942-859F-4990-86A3-503A325AFE8B}" type="datetime1">
              <a:rPr lang="en-CA" smtClean="0"/>
              <a:t>12/01/2016</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64052B65-A63D-4976-AC18-B237EFBF88CE}" type="slidenum">
              <a:rPr lang="en-CA" smtClean="0"/>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C30701-16BF-4CD6-BFD5-3D4F55F3C281}"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F0D06-1F00-4A04-8FB0-06FDAD76190F}"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074" name="Picture 2" descr="S:\CMB_NEW\0400-Comms Svcs\480 - Publishing and Production\! IC brand TEMPLATES\FIPs\canada_2colo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9455" y="2689173"/>
            <a:ext cx="4885090" cy="11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2528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42E528-B593-4288-BC4D-28E0E81421B8}"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D6519F-1C60-4468-8066-86D9AB37A3D4}"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64052B65-A63D-4976-AC18-B237EFBF88CE}"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27105C-CFBC-4B2A-A7AE-8CA7A159FD75}" type="datetime1">
              <a:rPr lang="en-CA" smtClean="0"/>
              <a:t>12/01/2016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F22788-1F69-48A9-9C4E-2011B3092892}" type="datetime1">
              <a:rPr lang="en-CA" smtClean="0"/>
              <a:t>12/01/2016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04A082-3F46-4E14-BBCB-F6E83CD10B8E}" type="datetime1">
              <a:rPr lang="en-CA" smtClean="0"/>
              <a:t>12/01/2016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2E976-5793-430F-8486-FA13C3F4A31E}" type="datetime1">
              <a:rPr lang="en-CA" smtClean="0"/>
              <a:t>12/01/2016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1138C6-EB3F-4AB5-917F-992EAB3D839E}" type="datetime1">
              <a:rPr lang="en-CA" smtClean="0"/>
              <a:t>12/01/2016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61359-741F-4183-A310-87ADB100C962}" type="datetime1">
              <a:rPr lang="en-CA" smtClean="0"/>
              <a:t>12/01/2016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052B65-A63D-4976-AC18-B237EFBF88CE}"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57DA79-63B7-4A50-8F81-92B477CCFF96}" type="datetime1">
              <a:rPr lang="en-CA" smtClean="0"/>
              <a:t>12/01/2016</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4052B65-A63D-4976-AC18-B237EFBF88CE}"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241" t="3112" r="29824"/>
          <a:stretch/>
        </p:blipFill>
        <p:spPr>
          <a:xfrm>
            <a:off x="4932040" y="743780"/>
            <a:ext cx="4043362" cy="5413347"/>
          </a:xfrm>
          <a:prstGeom prst="rect">
            <a:avLst/>
          </a:prstGeom>
        </p:spPr>
      </p:pic>
      <p:pic>
        <p:nvPicPr>
          <p:cNvPr id="4" name="Picture 19"/>
          <p:cNvPicPr>
            <a:picLocks noChangeAspect="1"/>
          </p:cNvPicPr>
          <p:nvPr/>
        </p:nvPicPr>
        <p:blipFill rotWithShape="1">
          <a:blip r:embed="rId3">
            <a:extLst>
              <a:ext uri="{28A0092B-C50C-407E-A947-70E740481C1C}">
                <a14:useLocalDpi xmlns:a14="http://schemas.microsoft.com/office/drawing/2010/main" val="0"/>
              </a:ext>
            </a:extLst>
          </a:blip>
          <a:srcRect l="37327" t="13683" r="38256" b="34941"/>
          <a:stretch/>
        </p:blipFill>
        <p:spPr bwMode="auto">
          <a:xfrm>
            <a:off x="4925644" y="743780"/>
            <a:ext cx="4049758" cy="54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5760" y="743780"/>
            <a:ext cx="4572000" cy="1938992"/>
          </a:xfrm>
          <a:prstGeom prst="rect">
            <a:avLst/>
          </a:prstGeom>
        </p:spPr>
        <p:txBody>
          <a:bodyPr>
            <a:spAutoFit/>
            <a:scene3d>
              <a:camera prst="orthographicFront"/>
              <a:lightRig rig="threePt" dir="t">
                <a:rot lat="0" lon="0" rev="16800000"/>
              </a:lightRig>
            </a:scene3d>
            <a:sp3d>
              <a:bevelT w="38100" h="38100"/>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altLang="en-US" sz="4000" b="1" i="0" u="none" strike="noStrike" kern="0" cap="none" spc="0" normalizeH="0" baseline="0" noProof="0" dirty="0" smtClean="0">
                <a:ln>
                  <a:noFill/>
                </a:ln>
                <a:solidFill>
                  <a:srgbClr val="0092D2"/>
                </a:solidFill>
                <a:effectLst/>
                <a:uLnTx/>
                <a:uFillTx/>
                <a:latin typeface="Century Gothic" pitchFamily="34" charset="0"/>
                <a:ea typeface="ヒラギノ角ゴ Pro W3" pitchFamily="127" charset="-128"/>
              </a:rPr>
              <a:t>The ITB Policy and </a:t>
            </a:r>
            <a:r>
              <a:rPr lang="en-CA" altLang="en-US" sz="4000" b="1" kern="0" dirty="0" smtClean="0">
                <a:solidFill>
                  <a:srgbClr val="0092D2"/>
                </a:solidFill>
                <a:latin typeface="Century Gothic" pitchFamily="34" charset="0"/>
                <a:ea typeface="ヒラギノ角ゴ Pro W3" pitchFamily="127" charset="-128"/>
              </a:rPr>
              <a:t>Research and Development</a:t>
            </a:r>
            <a:endParaRPr kumimoji="0" lang="en-CA" sz="1800" b="1" i="0" u="none" strike="noStrike" kern="0" cap="none" spc="0" normalizeH="0" baseline="0" noProof="0" dirty="0" smtClean="0">
              <a:ln>
                <a:noFill/>
              </a:ln>
              <a:solidFill>
                <a:sysClr val="windowText" lastClr="000000"/>
              </a:solidFill>
              <a:effectLst/>
              <a:uLnTx/>
              <a:uFillTx/>
            </a:endParaRPr>
          </a:p>
        </p:txBody>
      </p:sp>
      <p:cxnSp>
        <p:nvCxnSpPr>
          <p:cNvPr id="9" name="Straight Connector 8"/>
          <p:cNvCxnSpPr/>
          <p:nvPr/>
        </p:nvCxnSpPr>
        <p:spPr>
          <a:xfrm>
            <a:off x="287524" y="2852936"/>
            <a:ext cx="424847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5536" y="3115786"/>
            <a:ext cx="4032448" cy="3188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27178" y="3443252"/>
            <a:ext cx="1841174" cy="678944"/>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2572156" y="3331239"/>
            <a:ext cx="1605915" cy="902970"/>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1941954" y="5248743"/>
            <a:ext cx="1047115" cy="799465"/>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539552" y="4314765"/>
            <a:ext cx="1828800" cy="790575"/>
          </a:xfrm>
          <a:prstGeom prst="rect">
            <a:avLst/>
          </a:prstGeom>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2572156" y="4314765"/>
            <a:ext cx="1733550" cy="784860"/>
          </a:xfrm>
          <a:prstGeom prst="rect">
            <a:avLst/>
          </a:prstGeom>
        </p:spPr>
      </p:pic>
      <p:sp>
        <p:nvSpPr>
          <p:cNvPr id="2" name="Slide Number Placeholder 1"/>
          <p:cNvSpPr>
            <a:spLocks noGrp="1"/>
          </p:cNvSpPr>
          <p:nvPr>
            <p:ph type="sldNum" sz="quarter" idx="12"/>
          </p:nvPr>
        </p:nvSpPr>
        <p:spPr/>
        <p:txBody>
          <a:bodyPr/>
          <a:lstStyle/>
          <a:p>
            <a:fld id="{64052B65-A63D-4976-AC18-B237EFBF88CE}" type="slidenum">
              <a:rPr lang="en-CA" smtClean="0"/>
              <a:t>1</a:t>
            </a:fld>
            <a:endParaRPr lang="en-CA"/>
          </a:p>
        </p:txBody>
      </p:sp>
    </p:spTree>
    <p:extLst>
      <p:ext uri="{BB962C8B-B14F-4D97-AF65-F5344CB8AC3E}">
        <p14:creationId xmlns:p14="http://schemas.microsoft.com/office/powerpoint/2010/main" val="1128783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07544" y="1052736"/>
            <a:ext cx="2728952" cy="2466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6462210" y="1236273"/>
            <a:ext cx="2412268" cy="1244815"/>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lowchart: Alternate Process 32"/>
          <p:cNvSpPr/>
          <p:nvPr/>
        </p:nvSpPr>
        <p:spPr bwMode="auto">
          <a:xfrm>
            <a:off x="6467648" y="1943709"/>
            <a:ext cx="2376264" cy="1368152"/>
          </a:xfrm>
          <a:prstGeom prst="flowChartAlternateProcess">
            <a:avLst/>
          </a:prstGeom>
          <a:solidFill>
            <a:schemeClr val="bg1">
              <a:lumMod val="85000"/>
            </a:schemeClr>
          </a:solidFill>
          <a:ln>
            <a:solidFill>
              <a:schemeClr val="bg1">
                <a:lumMod val="85000"/>
              </a:schemeClr>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93706" tIns="93706" rIns="93706" bIns="93706" spcCol="1270" anchor="ctr"/>
          <a:lstStyle/>
          <a:p>
            <a:pPr marL="0" marR="0" indent="0" algn="ctr" defTabSz="622300" eaLnBrk="1" latinLnBrk="0" hangingPunct="1">
              <a:lnSpc>
                <a:spcPct val="90000"/>
              </a:lnSpc>
              <a:spcAft>
                <a:spcPct val="35000"/>
              </a:spcAft>
              <a:buClrTx/>
              <a:buSzTx/>
              <a:buFontTx/>
              <a:buNone/>
              <a:tabLst/>
              <a:defRPr/>
            </a:pPr>
            <a:endParaRPr lang="en-CA" sz="1200" b="1" smtClean="0">
              <a:solidFill>
                <a:schemeClr val="lt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8" name="TextBox 27"/>
          <p:cNvSpPr txBox="1"/>
          <p:nvPr/>
        </p:nvSpPr>
        <p:spPr>
          <a:xfrm>
            <a:off x="6480212" y="1276030"/>
            <a:ext cx="2376264" cy="707886"/>
          </a:xfrm>
          <a:prstGeom prst="rect">
            <a:avLst/>
          </a:prstGeom>
          <a:noFill/>
        </p:spPr>
        <p:txBody>
          <a:bodyPr wrap="square" rtlCol="0">
            <a:spAutoFit/>
          </a:bodyPr>
          <a:lstStyle/>
          <a:p>
            <a:pPr algn="ctr"/>
            <a:r>
              <a:rPr lang="en-CA" sz="2000" b="1" dirty="0" smtClean="0">
                <a:solidFill>
                  <a:schemeClr val="bg1"/>
                </a:solidFill>
                <a:latin typeface="Century Gothic" panose="020B0502020202020204" pitchFamily="34" charset="0"/>
                <a:cs typeface="Calibri" pitchFamily="34" charset="0"/>
              </a:rPr>
              <a:t>Call for Proposals Process</a:t>
            </a:r>
            <a:endParaRPr lang="en-CA" sz="2000" b="1" dirty="0">
              <a:solidFill>
                <a:schemeClr val="bg1"/>
              </a:solidFill>
              <a:latin typeface="Century Gothic" panose="020B0502020202020204" pitchFamily="34" charset="0"/>
              <a:cs typeface="Calibri" pitchFamily="34" charset="0"/>
            </a:endParaRPr>
          </a:p>
        </p:txBody>
      </p:sp>
      <p:sp>
        <p:nvSpPr>
          <p:cNvPr id="29" name="TextBox 28"/>
          <p:cNvSpPr txBox="1"/>
          <p:nvPr/>
        </p:nvSpPr>
        <p:spPr>
          <a:xfrm>
            <a:off x="6445206" y="1949270"/>
            <a:ext cx="2448272" cy="1569660"/>
          </a:xfrm>
          <a:prstGeom prst="rect">
            <a:avLst/>
          </a:prstGeom>
          <a:noFill/>
        </p:spPr>
        <p:txBody>
          <a:bodyPr wrap="square" rtlCol="0">
            <a:spAutoFit/>
            <a:scene3d>
              <a:camera prst="orthographicFront"/>
              <a:lightRig rig="threePt" dir="t"/>
            </a:scene3d>
            <a:sp3d extrusionH="57150">
              <a:bevelT w="63500" h="63500"/>
              <a:bevelB w="63500" h="63500"/>
            </a:sp3d>
          </a:bodyPr>
          <a:lstStyle/>
          <a:p>
            <a:pPr algn="ctr"/>
            <a:r>
              <a:rPr lang="en-CA" sz="1600" dirty="0" smtClean="0">
                <a:effectLst>
                  <a:innerShdw blurRad="63500" dist="50800" dir="13500000">
                    <a:prstClr val="black">
                      <a:alpha val="50000"/>
                    </a:prstClr>
                  </a:innerShdw>
                </a:effectLst>
                <a:latin typeface="Century Gothic" panose="020B0502020202020204" pitchFamily="34" charset="0"/>
                <a:cs typeface="Calibri" pitchFamily="34" charset="0"/>
              </a:rPr>
              <a:t>BCIP uses a </a:t>
            </a:r>
            <a:r>
              <a:rPr lang="en-CA" sz="1600" b="1" i="1" dirty="0" smtClean="0">
                <a:effectLst>
                  <a:innerShdw blurRad="63500" dist="50800" dir="13500000">
                    <a:prstClr val="black">
                      <a:alpha val="50000"/>
                    </a:prstClr>
                  </a:innerShdw>
                </a:effectLst>
                <a:latin typeface="Century Gothic" panose="020B0502020202020204" pitchFamily="34" charset="0"/>
                <a:cs typeface="Calibri" pitchFamily="34" charset="0"/>
              </a:rPr>
              <a:t>continuous</a:t>
            </a:r>
            <a:r>
              <a:rPr lang="en-CA" sz="1600" dirty="0" smtClean="0">
                <a:effectLst>
                  <a:innerShdw blurRad="63500" dist="50800" dir="13500000">
                    <a:prstClr val="black">
                      <a:alpha val="50000"/>
                    </a:prstClr>
                  </a:innerShdw>
                </a:effectLst>
                <a:latin typeface="Century Gothic" panose="020B0502020202020204" pitchFamily="34" charset="0"/>
                <a:cs typeface="Calibri" pitchFamily="34" charset="0"/>
              </a:rPr>
              <a:t> </a:t>
            </a:r>
            <a:r>
              <a:rPr lang="en-CA" sz="1600" b="1" i="1" dirty="0" smtClean="0">
                <a:effectLst>
                  <a:innerShdw blurRad="63500" dist="50800" dir="13500000">
                    <a:prstClr val="black">
                      <a:alpha val="50000"/>
                    </a:prstClr>
                  </a:innerShdw>
                </a:effectLst>
                <a:latin typeface="Century Gothic" panose="020B0502020202020204" pitchFamily="34" charset="0"/>
                <a:cs typeface="Calibri" pitchFamily="34" charset="0"/>
              </a:rPr>
              <a:t>intake process</a:t>
            </a:r>
            <a:r>
              <a:rPr lang="en-CA" sz="1600" dirty="0" smtClean="0">
                <a:effectLst>
                  <a:innerShdw blurRad="63500" dist="50800" dir="13500000">
                    <a:prstClr val="black">
                      <a:alpha val="50000"/>
                    </a:prstClr>
                  </a:innerShdw>
                </a:effectLst>
                <a:latin typeface="Century Gothic" panose="020B0502020202020204" pitchFamily="34" charset="0"/>
                <a:cs typeface="Calibri" pitchFamily="34" charset="0"/>
              </a:rPr>
              <a:t> where suppliers can submit to the program at anytime </a:t>
            </a:r>
          </a:p>
          <a:p>
            <a:pPr algn="ctr"/>
            <a:endParaRPr lang="en-CA" sz="1600" dirty="0" smtClean="0">
              <a:solidFill>
                <a:schemeClr val="accent2">
                  <a:lumMod val="75000"/>
                </a:schemeClr>
              </a:solidFill>
              <a:effectLst>
                <a:innerShdw blurRad="63500" dist="50800" dir="13500000">
                  <a:prstClr val="black">
                    <a:alpha val="50000"/>
                  </a:prstClr>
                </a:innerShdw>
              </a:effectLst>
              <a:latin typeface="Calibri" pitchFamily="34" charset="0"/>
              <a:cs typeface="Calibri" pitchFamily="34" charset="0"/>
            </a:endParaRPr>
          </a:p>
        </p:txBody>
      </p:sp>
      <p:grpSp>
        <p:nvGrpSpPr>
          <p:cNvPr id="43" name="Group 42"/>
          <p:cNvGrpSpPr/>
          <p:nvPr/>
        </p:nvGrpSpPr>
        <p:grpSpPr>
          <a:xfrm>
            <a:off x="456562" y="1937781"/>
            <a:ext cx="6701353" cy="4600051"/>
            <a:chOff x="89170" y="1290577"/>
            <a:chExt cx="6701353" cy="4600051"/>
          </a:xfrm>
        </p:grpSpPr>
        <p:sp>
          <p:nvSpPr>
            <p:cNvPr id="35" name="Flowchart: Alternate Process 34"/>
            <p:cNvSpPr/>
            <p:nvPr/>
          </p:nvSpPr>
          <p:spPr bwMode="auto">
            <a:xfrm>
              <a:off x="107504" y="2420888"/>
              <a:ext cx="1800200" cy="1008112"/>
            </a:xfrm>
            <a:prstGeom prst="flowChartAlternateProcess">
              <a:avLst/>
            </a:prstGeom>
            <a:solidFill>
              <a:schemeClr val="accent2">
                <a:lumMod val="20000"/>
                <a:lumOff val="80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93706" tIns="93706" rIns="93706" bIns="93706" spcCol="1270" anchor="ctr"/>
            <a:lstStyle/>
            <a:p>
              <a:pPr marL="0" marR="0" indent="0" algn="ctr" defTabSz="622300" eaLnBrk="1" latinLnBrk="0" hangingPunct="1">
                <a:lnSpc>
                  <a:spcPct val="90000"/>
                </a:lnSpc>
                <a:spcAft>
                  <a:spcPct val="35000"/>
                </a:spcAft>
                <a:buClrTx/>
                <a:buSzTx/>
                <a:buFontTx/>
                <a:buNone/>
                <a:tabLst/>
                <a:defRPr/>
              </a:pPr>
              <a:endParaRPr lang="en-CA" sz="1200" b="1" smtClean="0">
                <a:solidFill>
                  <a:schemeClr val="lt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2" name="Block Arc 31"/>
            <p:cNvSpPr/>
            <p:nvPr/>
          </p:nvSpPr>
          <p:spPr bwMode="auto">
            <a:xfrm rot="16900809" flipH="1">
              <a:off x="2062335" y="1990087"/>
              <a:ext cx="3670213" cy="3560128"/>
            </a:xfrm>
            <a:prstGeom prst="blockArc">
              <a:avLst>
                <a:gd name="adj1" fmla="val 8533964"/>
                <a:gd name="adj2" fmla="val 54935"/>
                <a:gd name="adj3" fmla="val 9182"/>
              </a:avLst>
            </a:prstGeom>
            <a:gradFill>
              <a:gsLst>
                <a:gs pos="0">
                  <a:schemeClr val="accent3">
                    <a:lumMod val="75000"/>
                  </a:schemeClr>
                </a:gs>
                <a:gs pos="39999">
                  <a:schemeClr val="tx2"/>
                </a:gs>
                <a:gs pos="70000">
                  <a:schemeClr val="bg2"/>
                </a:gs>
                <a:gs pos="74170">
                  <a:schemeClr val="bg2"/>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orbel" pitchFamily="34" charset="0"/>
              </a:endParaRPr>
            </a:p>
          </p:txBody>
        </p:sp>
        <p:sp>
          <p:nvSpPr>
            <p:cNvPr id="2052" name="TextBox 22"/>
            <p:cNvSpPr txBox="1">
              <a:spLocks noChangeArrowheads="1"/>
            </p:cNvSpPr>
            <p:nvPr/>
          </p:nvSpPr>
          <p:spPr bwMode="auto">
            <a:xfrm>
              <a:off x="3150921" y="1290577"/>
              <a:ext cx="1433512" cy="400110"/>
            </a:xfrm>
            <a:prstGeom prst="rect">
              <a:avLst/>
            </a:prstGeom>
            <a:noFill/>
            <a:ln w="9525">
              <a:noFill/>
              <a:miter lim="800000"/>
              <a:headEnd/>
              <a:tailEnd/>
            </a:ln>
          </p:spPr>
          <p:txBody>
            <a:bodyPr>
              <a:spAutoFit/>
            </a:bodyPr>
            <a:lstStyle/>
            <a:p>
              <a:pPr algn="ctr"/>
              <a:r>
                <a:rPr lang="en-CA" sz="2000" b="1" dirty="0">
                  <a:solidFill>
                    <a:srgbClr val="002060"/>
                  </a:solidFill>
                  <a:latin typeface="Century Gothic" panose="020B0502020202020204" pitchFamily="34" charset="0"/>
                </a:rPr>
                <a:t>Start</a:t>
              </a:r>
              <a:endParaRPr lang="en-US" sz="2000" b="1" dirty="0">
                <a:solidFill>
                  <a:srgbClr val="002060"/>
                </a:solidFill>
                <a:latin typeface="Century Gothic" panose="020B0502020202020204" pitchFamily="34" charset="0"/>
              </a:endParaRPr>
            </a:p>
          </p:txBody>
        </p:sp>
        <p:grpSp>
          <p:nvGrpSpPr>
            <p:cNvPr id="2" name="Group 27"/>
            <p:cNvGrpSpPr>
              <a:grpSpLocks/>
            </p:cNvGrpSpPr>
            <p:nvPr/>
          </p:nvGrpSpPr>
          <p:grpSpPr bwMode="auto">
            <a:xfrm>
              <a:off x="194780" y="1700807"/>
              <a:ext cx="5745372" cy="4189821"/>
              <a:chOff x="680431" y="1072590"/>
              <a:chExt cx="7132397" cy="4691963"/>
            </a:xfrm>
          </p:grpSpPr>
          <p:sp>
            <p:nvSpPr>
              <p:cNvPr id="23" name="Block Arc 22"/>
              <p:cNvSpPr/>
              <p:nvPr/>
            </p:nvSpPr>
            <p:spPr>
              <a:xfrm rot="7457213">
                <a:off x="3184985" y="1163537"/>
                <a:ext cx="4110081" cy="4419600"/>
              </a:xfrm>
              <a:prstGeom prst="blockArc">
                <a:avLst>
                  <a:gd name="adj1" fmla="val 11454489"/>
                  <a:gd name="adj2" fmla="val 54935"/>
                  <a:gd name="adj3" fmla="val 9182"/>
                </a:avLst>
              </a:prstGeom>
              <a:gradFill>
                <a:gsLst>
                  <a:gs pos="0">
                    <a:schemeClr val="accent1">
                      <a:lumMod val="50000"/>
                    </a:schemeClr>
                  </a:gs>
                  <a:gs pos="39999">
                    <a:schemeClr val="accent2">
                      <a:lumMod val="60000"/>
                      <a:lumOff val="40000"/>
                    </a:schemeClr>
                  </a:gs>
                  <a:gs pos="53319">
                    <a:srgbClr val="7BDAF9"/>
                  </a:gs>
                  <a:gs pos="70000">
                    <a:schemeClr val="bg2">
                      <a:lumMod val="90000"/>
                    </a:schemeClr>
                  </a:gs>
                  <a:gs pos="100000">
                    <a:schemeClr val="bg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orbel" pitchFamily="34" charset="0"/>
                </a:endParaRPr>
              </a:p>
            </p:txBody>
          </p:sp>
          <p:grpSp>
            <p:nvGrpSpPr>
              <p:cNvPr id="3" name="Group 26"/>
              <p:cNvGrpSpPr>
                <a:grpSpLocks/>
              </p:cNvGrpSpPr>
              <p:nvPr/>
            </p:nvGrpSpPr>
            <p:grpSpPr bwMode="auto">
              <a:xfrm>
                <a:off x="680431" y="1072590"/>
                <a:ext cx="7132397" cy="4691963"/>
                <a:chOff x="680431" y="1072590"/>
                <a:chExt cx="7132397" cy="4691963"/>
              </a:xfrm>
            </p:grpSpPr>
            <p:sp>
              <p:nvSpPr>
                <p:cNvPr id="2060" name="TextBox 13"/>
                <p:cNvSpPr txBox="1">
                  <a:spLocks noChangeArrowheads="1"/>
                </p:cNvSpPr>
                <p:nvPr/>
              </p:nvSpPr>
              <p:spPr bwMode="auto">
                <a:xfrm>
                  <a:off x="680431" y="1842092"/>
                  <a:ext cx="2018104" cy="1223554"/>
                </a:xfrm>
                <a:prstGeom prst="rect">
                  <a:avLst/>
                </a:prstGeom>
                <a:noFill/>
                <a:ln w="9525">
                  <a:noFill/>
                  <a:miter lim="800000"/>
                  <a:headEnd/>
                  <a:tailEnd/>
                </a:ln>
              </p:spPr>
              <p:txBody>
                <a:bodyPr wrap="square">
                  <a:spAutoFit/>
                </a:bodyPr>
                <a:lstStyle/>
                <a:p>
                  <a:pPr algn="ctr"/>
                  <a:r>
                    <a:rPr lang="en-CA" sz="1300" b="1" dirty="0" smtClean="0">
                      <a:solidFill>
                        <a:schemeClr val="accent1">
                          <a:lumMod val="50000"/>
                        </a:schemeClr>
                      </a:solidFill>
                      <a:latin typeface="Century Gothic" panose="020B0502020202020204" pitchFamily="34" charset="0"/>
                    </a:rPr>
                    <a:t>Testing </a:t>
                  </a:r>
                  <a:r>
                    <a:rPr lang="en-CA" sz="1300" b="1" dirty="0">
                      <a:solidFill>
                        <a:schemeClr val="accent1">
                          <a:lumMod val="50000"/>
                        </a:schemeClr>
                      </a:solidFill>
                      <a:latin typeface="Century Gothic" panose="020B0502020202020204" pitchFamily="34" charset="0"/>
                    </a:rPr>
                    <a:t>is carried </a:t>
                  </a:r>
                  <a:r>
                    <a:rPr lang="en-CA" sz="1300" b="1" dirty="0" smtClean="0">
                      <a:solidFill>
                        <a:schemeClr val="accent1">
                          <a:lumMod val="50000"/>
                        </a:schemeClr>
                      </a:solidFill>
                      <a:latin typeface="Century Gothic" panose="020B0502020202020204" pitchFamily="34" charset="0"/>
                    </a:rPr>
                    <a:t>out with a test partner </a:t>
                  </a:r>
                  <a:r>
                    <a:rPr lang="en-CA" sz="1300" b="1" dirty="0">
                      <a:solidFill>
                        <a:schemeClr val="accent1">
                          <a:lumMod val="50000"/>
                        </a:schemeClr>
                      </a:solidFill>
                      <a:latin typeface="Century Gothic" panose="020B0502020202020204" pitchFamily="34" charset="0"/>
                    </a:rPr>
                    <a:t>and feedback is provided</a:t>
                  </a:r>
                  <a:endParaRPr lang="en-US" sz="1300" b="1" dirty="0">
                    <a:solidFill>
                      <a:schemeClr val="accent1">
                        <a:lumMod val="50000"/>
                      </a:schemeClr>
                    </a:solidFill>
                    <a:latin typeface="Century Gothic" panose="020B0502020202020204" pitchFamily="34" charset="0"/>
                  </a:endParaRPr>
                </a:p>
              </p:txBody>
            </p:sp>
            <p:sp>
              <p:nvSpPr>
                <p:cNvPr id="2068" name="TextBox 16"/>
                <p:cNvSpPr txBox="1">
                  <a:spLocks noChangeArrowheads="1"/>
                </p:cNvSpPr>
                <p:nvPr/>
              </p:nvSpPr>
              <p:spPr bwMode="auto">
                <a:xfrm>
                  <a:off x="4474778" y="1981276"/>
                  <a:ext cx="1749466" cy="1223554"/>
                </a:xfrm>
                <a:prstGeom prst="rect">
                  <a:avLst/>
                </a:prstGeom>
                <a:noFill/>
                <a:ln w="9525">
                  <a:noFill/>
                  <a:miter lim="800000"/>
                  <a:headEnd/>
                  <a:tailEnd/>
                </a:ln>
              </p:spPr>
              <p:txBody>
                <a:bodyPr>
                  <a:spAutoFit/>
                </a:bodyPr>
                <a:lstStyle/>
                <a:p>
                  <a:pPr algn="ctr"/>
                  <a:r>
                    <a:rPr lang="en-CA" sz="1300" b="1" dirty="0">
                      <a:solidFill>
                        <a:schemeClr val="accent1">
                          <a:lumMod val="50000"/>
                        </a:schemeClr>
                      </a:solidFill>
                      <a:latin typeface="Century Gothic" panose="020B0502020202020204" pitchFamily="34" charset="0"/>
                    </a:rPr>
                    <a:t>Proposals are submitted </a:t>
                  </a:r>
                  <a:r>
                    <a:rPr lang="en-CA" sz="1300" b="1" dirty="0" smtClean="0">
                      <a:solidFill>
                        <a:schemeClr val="accent1">
                          <a:lumMod val="50000"/>
                        </a:schemeClr>
                      </a:solidFill>
                      <a:latin typeface="Century Gothic" panose="020B0502020202020204" pitchFamily="34" charset="0"/>
                    </a:rPr>
                    <a:t>o</a:t>
                  </a:r>
                  <a:r>
                    <a:rPr lang="en-CA" sz="1300" b="1" dirty="0" smtClean="0">
                      <a:solidFill>
                        <a:schemeClr val="accent1">
                          <a:lumMod val="50000"/>
                        </a:schemeClr>
                      </a:solidFill>
                      <a:latin typeface="Century Gothic" panose="020B0502020202020204" pitchFamily="34" charset="0"/>
                    </a:rPr>
                    <a:t>n an </a:t>
                  </a:r>
                  <a:r>
                    <a:rPr lang="en-CA" sz="1300" b="1" dirty="0" smtClean="0">
                      <a:solidFill>
                        <a:schemeClr val="accent1">
                          <a:lumMod val="50000"/>
                        </a:schemeClr>
                      </a:solidFill>
                      <a:latin typeface="Century Gothic" panose="020B0502020202020204" pitchFamily="34" charset="0"/>
                    </a:rPr>
                    <a:t>online </a:t>
                  </a:r>
                  <a:r>
                    <a:rPr lang="en-CA" sz="1300" b="1" dirty="0">
                      <a:solidFill>
                        <a:schemeClr val="accent1">
                          <a:lumMod val="50000"/>
                        </a:schemeClr>
                      </a:solidFill>
                      <a:latin typeface="Century Gothic" panose="020B0502020202020204" pitchFamily="34" charset="0"/>
                    </a:rPr>
                    <a:t>submission </a:t>
                  </a:r>
                  <a:r>
                    <a:rPr lang="en-CA" sz="1300" b="1" dirty="0" smtClean="0">
                      <a:solidFill>
                        <a:schemeClr val="accent1">
                          <a:lumMod val="50000"/>
                        </a:schemeClr>
                      </a:solidFill>
                      <a:latin typeface="Century Gothic" panose="020B0502020202020204" pitchFamily="34" charset="0"/>
                    </a:rPr>
                    <a:t>service</a:t>
                  </a:r>
                  <a:endParaRPr lang="en-US" sz="1300" b="1" dirty="0">
                    <a:solidFill>
                      <a:schemeClr val="accent1">
                        <a:lumMod val="50000"/>
                      </a:schemeClr>
                    </a:solidFill>
                    <a:latin typeface="Century Gothic" panose="020B0502020202020204" pitchFamily="34" charset="0"/>
                  </a:endParaRPr>
                </a:p>
              </p:txBody>
            </p:sp>
            <p:grpSp>
              <p:nvGrpSpPr>
                <p:cNvPr id="4" name="Group 42"/>
                <p:cNvGrpSpPr>
                  <a:grpSpLocks/>
                </p:cNvGrpSpPr>
                <p:nvPr/>
              </p:nvGrpSpPr>
              <p:grpSpPr bwMode="auto">
                <a:xfrm>
                  <a:off x="2965373" y="1072590"/>
                  <a:ext cx="4847455" cy="4691963"/>
                  <a:chOff x="2965363" y="1071838"/>
                  <a:chExt cx="4848025" cy="4693411"/>
                </a:xfrm>
              </p:grpSpPr>
              <p:sp>
                <p:nvSpPr>
                  <p:cNvPr id="45" name="Freeform 44"/>
                  <p:cNvSpPr/>
                  <p:nvPr/>
                </p:nvSpPr>
                <p:spPr>
                  <a:xfrm>
                    <a:off x="3313204" y="1443499"/>
                    <a:ext cx="3895184" cy="3896087"/>
                  </a:xfrm>
                  <a:custGeom>
                    <a:avLst/>
                    <a:gdLst/>
                    <a:ahLst/>
                    <a:cxnLst/>
                    <a:rect l="0" t="0" r="0" b="0"/>
                    <a:pathLst>
                      <a:path>
                        <a:moveTo>
                          <a:pt x="3038264" y="333773"/>
                        </a:moveTo>
                        <a:arcTo wR="1947894" hR="1947894" stAng="18242387" swAng="1206150"/>
                      </a:path>
                    </a:pathLst>
                  </a:custGeom>
                  <a:noFill/>
                  <a:ln w="19050">
                    <a:solidFill>
                      <a:srgbClr val="2626C4">
                        <a:alpha val="0"/>
                      </a:srgbClr>
                    </a:solidFill>
                  </a:ln>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6" name="Freeform 45">
                    <a:hlinkClick r:id="" action="ppaction://noaction"/>
                  </p:cNvPr>
                  <p:cNvSpPr/>
                  <p:nvPr/>
                </p:nvSpPr>
                <p:spPr>
                  <a:xfrm>
                    <a:off x="6541459" y="2281783"/>
                    <a:ext cx="1271929" cy="827502"/>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chemeClr val="accent2">
                      <a:lumMod val="75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CA" sz="1300" b="1" dirty="0">
                        <a:latin typeface="Century Gothic" panose="020B0502020202020204" pitchFamily="34" charset="0"/>
                        <a:cs typeface="Calibri" pitchFamily="34" charset="0"/>
                      </a:rPr>
                      <a:t>NRC-IRAP Evaluates Proposals</a:t>
                    </a:r>
                    <a:endParaRPr lang="en-US" sz="1300" b="1" dirty="0">
                      <a:latin typeface="Century Gothic" panose="020B0502020202020204" pitchFamily="34" charset="0"/>
                      <a:cs typeface="Calibri" pitchFamily="34" charset="0"/>
                    </a:endParaRPr>
                  </a:p>
                </p:txBody>
              </p:sp>
              <p:sp>
                <p:nvSpPr>
                  <p:cNvPr id="47" name="Freeform 46"/>
                  <p:cNvSpPr/>
                  <p:nvPr/>
                </p:nvSpPr>
                <p:spPr>
                  <a:xfrm>
                    <a:off x="3481524" y="1869162"/>
                    <a:ext cx="3893597" cy="3896087"/>
                  </a:xfrm>
                  <a:custGeom>
                    <a:avLst/>
                    <a:gdLst/>
                    <a:ahLst/>
                    <a:cxnLst/>
                    <a:rect l="0" t="0" r="0" b="0"/>
                    <a:pathLst>
                      <a:path>
                        <a:moveTo>
                          <a:pt x="3853969" y="1546431"/>
                        </a:moveTo>
                        <a:arcTo wR="1947894" hR="1947894" stAng="20886363" swAng="831176"/>
                      </a:path>
                    </a:pathLst>
                  </a:custGeom>
                  <a:noFill/>
                  <a:ln w="19050">
                    <a:solidFill>
                      <a:schemeClr val="accent1">
                        <a:lumMod val="50000"/>
                        <a:alpha val="0"/>
                      </a:schemeClr>
                    </a:solidFill>
                  </a:ln>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9" name="Freeform 48"/>
                  <p:cNvSpPr/>
                  <p:nvPr/>
                </p:nvSpPr>
                <p:spPr>
                  <a:xfrm>
                    <a:off x="3505343" y="1583269"/>
                    <a:ext cx="3895185" cy="3896087"/>
                  </a:xfrm>
                  <a:custGeom>
                    <a:avLst/>
                    <a:gdLst/>
                    <a:ahLst/>
                    <a:cxnLst/>
                    <a:rect l="0" t="0" r="0" b="0"/>
                    <a:pathLst>
                      <a:path>
                        <a:moveTo>
                          <a:pt x="3244046" y="3401951"/>
                        </a:moveTo>
                        <a:arcTo wR="1947894" hR="1947894" stAng="2897164" swAng="922432"/>
                      </a:path>
                    </a:pathLst>
                  </a:custGeom>
                  <a:noFill/>
                  <a:ln w="19050">
                    <a:solidFill>
                      <a:srgbClr val="98B0B2">
                        <a:alpha val="0"/>
                      </a:srgbClr>
                    </a:solidFill>
                  </a:ln>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0" name="Freeform 49"/>
                  <p:cNvSpPr/>
                  <p:nvPr/>
                </p:nvSpPr>
                <p:spPr>
                  <a:xfrm>
                    <a:off x="5846534" y="4389091"/>
                    <a:ext cx="1553992" cy="877219"/>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rgbClr val="644B85"/>
                  </a:solidFill>
                </p:spPr>
                <p:style>
                  <a:lnRef idx="3">
                    <a:schemeClr val="lt1">
                      <a:hueOff val="0"/>
                      <a:satOff val="0"/>
                      <a:lumOff val="0"/>
                      <a:alphaOff val="0"/>
                    </a:schemeClr>
                  </a:lnRef>
                  <a:fillRef idx="1">
                    <a:scrgbClr r="0" g="0" b="0"/>
                  </a:fillRef>
                  <a:effectRef idx="1">
                    <a:schemeClr val="accent2">
                      <a:hueOff val="-8640000"/>
                      <a:satOff val="-36002"/>
                      <a:lumOff val="30001"/>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US" sz="1300" b="1" dirty="0" smtClean="0">
                        <a:latin typeface="Century Gothic" panose="020B0502020202020204" pitchFamily="34" charset="0"/>
                        <a:cs typeface="Calibri" pitchFamily="34" charset="0"/>
                      </a:rPr>
                      <a:t>Pre-qualified</a:t>
                    </a:r>
                    <a:r>
                      <a:rPr lang="en-US" sz="1200" b="1" dirty="0" smtClean="0">
                        <a:latin typeface="Century Gothic" panose="020B0502020202020204" pitchFamily="34" charset="0"/>
                        <a:cs typeface="Calibri" pitchFamily="34" charset="0"/>
                      </a:rPr>
                      <a:t> </a:t>
                    </a:r>
                    <a:r>
                      <a:rPr lang="en-US" sz="1300" b="1" dirty="0" smtClean="0">
                        <a:latin typeface="Century Gothic" panose="020B0502020202020204" pitchFamily="34" charset="0"/>
                        <a:cs typeface="Calibri" pitchFamily="34" charset="0"/>
                      </a:rPr>
                      <a:t>proposals</a:t>
                    </a:r>
                    <a:endParaRPr lang="en-US" sz="1300" b="1" dirty="0">
                      <a:latin typeface="Century Gothic" panose="020B0502020202020204" pitchFamily="34" charset="0"/>
                      <a:cs typeface="Calibri" pitchFamily="34" charset="0"/>
                    </a:endParaRPr>
                  </a:p>
                </p:txBody>
              </p:sp>
              <p:sp>
                <p:nvSpPr>
                  <p:cNvPr id="51" name="Freeform 50"/>
                  <p:cNvSpPr/>
                  <p:nvPr/>
                </p:nvSpPr>
                <p:spPr>
                  <a:xfrm>
                    <a:off x="3149647" y="1460971"/>
                    <a:ext cx="3895185" cy="3896086"/>
                  </a:xfrm>
                  <a:custGeom>
                    <a:avLst/>
                    <a:gdLst/>
                    <a:ahLst/>
                    <a:cxnLst/>
                    <a:rect l="0" t="0" r="0" b="0"/>
                    <a:pathLst>
                      <a:path>
                        <a:moveTo>
                          <a:pt x="1527054" y="3849784"/>
                        </a:moveTo>
                        <a:arcTo wR="1947894" hR="1947894" stAng="6148624" swAng="1161057"/>
                      </a:path>
                    </a:pathLst>
                  </a:custGeom>
                  <a:noFill/>
                  <a:ln w="19050">
                    <a:solidFill>
                      <a:srgbClr val="7030A0">
                        <a:alpha val="0"/>
                      </a:srgbClr>
                    </a:solidFill>
                  </a:ln>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3" name="Freeform 52"/>
                  <p:cNvSpPr/>
                  <p:nvPr/>
                </p:nvSpPr>
                <p:spPr>
                  <a:xfrm>
                    <a:off x="3408480" y="1824690"/>
                    <a:ext cx="3895184" cy="3896087"/>
                  </a:xfrm>
                  <a:custGeom>
                    <a:avLst/>
                    <a:gdLst/>
                    <a:ahLst/>
                    <a:cxnLst/>
                    <a:rect l="0" t="0" r="0" b="0"/>
                    <a:pathLst>
                      <a:path>
                        <a:moveTo>
                          <a:pt x="6463" y="2106444"/>
                        </a:moveTo>
                        <a:arcTo wR="1947894" hR="1947894" stAng="10519872" swAng="998119"/>
                      </a:path>
                    </a:pathLst>
                  </a:custGeom>
                  <a:noFill/>
                  <a:ln w="19050">
                    <a:solidFill>
                      <a:srgbClr val="0081E2">
                        <a:alpha val="0"/>
                      </a:srgbClr>
                    </a:solidFill>
                  </a:ln>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5" name="Freeform 54"/>
                  <p:cNvSpPr/>
                  <p:nvPr/>
                </p:nvSpPr>
                <p:spPr>
                  <a:xfrm>
                    <a:off x="3414832" y="1605505"/>
                    <a:ext cx="3895184" cy="3896087"/>
                  </a:xfrm>
                  <a:custGeom>
                    <a:avLst/>
                    <a:gdLst/>
                    <a:ahLst/>
                    <a:cxnLst/>
                    <a:rect l="0" t="0" r="0" b="0"/>
                    <a:pathLst>
                      <a:path>
                        <a:moveTo>
                          <a:pt x="575214" y="565851"/>
                        </a:moveTo>
                        <a:arcTo wR="1947894" hR="1947894" stAng="13511684" swAng="1392106"/>
                      </a:path>
                    </a:pathLst>
                  </a:custGeom>
                  <a:noFill/>
                  <a:ln w="19050">
                    <a:solidFill>
                      <a:srgbClr val="93B36D">
                        <a:alpha val="0"/>
                      </a:srgbClr>
                    </a:solidFill>
                  </a:ln>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4" name="Freeform 53"/>
                  <p:cNvSpPr/>
                  <p:nvPr/>
                </p:nvSpPr>
                <p:spPr>
                  <a:xfrm>
                    <a:off x="2965363" y="2039794"/>
                    <a:ext cx="1271929" cy="827502"/>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rgbClr val="3B3270"/>
                  </a:solidFill>
                </p:spPr>
                <p:style>
                  <a:lnRef idx="3">
                    <a:schemeClr val="lt1">
                      <a:hueOff val="0"/>
                      <a:satOff val="0"/>
                      <a:lumOff val="0"/>
                      <a:alphaOff val="0"/>
                    </a:schemeClr>
                  </a:lnRef>
                  <a:fillRef idx="1">
                    <a:scrgbClr r="0" g="0" b="0"/>
                  </a:fillRef>
                  <a:effectRef idx="1">
                    <a:schemeClr val="accent2">
                      <a:hueOff val="-14400000"/>
                      <a:satOff val="-60003"/>
                      <a:lumOff val="50001"/>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CA" sz="1300" b="1" dirty="0">
                        <a:latin typeface="Century Gothic" panose="020B0502020202020204" pitchFamily="34" charset="0"/>
                        <a:cs typeface="Calibri" pitchFamily="34" charset="0"/>
                      </a:rPr>
                      <a:t>Good/</a:t>
                    </a:r>
                    <a:br>
                      <a:rPr lang="en-CA" sz="1300" b="1" dirty="0">
                        <a:latin typeface="Century Gothic" panose="020B0502020202020204" pitchFamily="34" charset="0"/>
                        <a:cs typeface="Calibri" pitchFamily="34" charset="0"/>
                      </a:rPr>
                    </a:br>
                    <a:r>
                      <a:rPr lang="en-CA" sz="1300" b="1" dirty="0">
                        <a:latin typeface="Century Gothic" panose="020B0502020202020204" pitchFamily="34" charset="0"/>
                        <a:cs typeface="Calibri" pitchFamily="34" charset="0"/>
                      </a:rPr>
                      <a:t>Service Testing</a:t>
                    </a:r>
                    <a:endParaRPr lang="en-US" sz="1300" b="1" dirty="0">
                      <a:latin typeface="Century Gothic" panose="020B0502020202020204" pitchFamily="34" charset="0"/>
                      <a:cs typeface="Calibri" pitchFamily="34" charset="0"/>
                    </a:endParaRPr>
                  </a:p>
                </p:txBody>
              </p:sp>
              <p:sp>
                <p:nvSpPr>
                  <p:cNvPr id="52" name="Freeform 51"/>
                  <p:cNvSpPr/>
                  <p:nvPr/>
                </p:nvSpPr>
                <p:spPr>
                  <a:xfrm>
                    <a:off x="3769985" y="4680797"/>
                    <a:ext cx="1470297" cy="827502"/>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rgbClr val="45367E"/>
                  </a:solidFill>
                </p:spPr>
                <p:style>
                  <a:lnRef idx="3">
                    <a:schemeClr val="lt1">
                      <a:hueOff val="0"/>
                      <a:satOff val="0"/>
                      <a:lumOff val="0"/>
                      <a:alphaOff val="0"/>
                    </a:schemeClr>
                  </a:lnRef>
                  <a:fillRef idx="1">
                    <a:scrgbClr r="0" g="0" b="0"/>
                  </a:fillRef>
                  <a:effectRef idx="1">
                    <a:schemeClr val="accent2">
                      <a:hueOff val="-14400000"/>
                      <a:satOff val="-60003"/>
                      <a:lumOff val="50001"/>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CA" sz="1300" b="1" dirty="0">
                        <a:latin typeface="Century Gothic" panose="020B0502020202020204" pitchFamily="34" charset="0"/>
                        <a:cs typeface="Calibri" pitchFamily="34" charset="0"/>
                      </a:rPr>
                      <a:t>Matching to </a:t>
                    </a:r>
                    <a:r>
                      <a:rPr lang="en-CA" sz="1300" b="1" dirty="0" smtClean="0">
                        <a:latin typeface="Century Gothic" panose="020B0502020202020204" pitchFamily="34" charset="0"/>
                        <a:cs typeface="Calibri" pitchFamily="34" charset="0"/>
                      </a:rPr>
                      <a:t>Test Partners</a:t>
                    </a:r>
                    <a:endParaRPr lang="en-US" sz="1300" b="1" dirty="0">
                      <a:latin typeface="Century Gothic" panose="020B0502020202020204" pitchFamily="34" charset="0"/>
                      <a:cs typeface="Calibri" pitchFamily="34" charset="0"/>
                    </a:endParaRPr>
                  </a:p>
                </p:txBody>
              </p:sp>
              <p:sp>
                <p:nvSpPr>
                  <p:cNvPr id="44" name="Freeform 43"/>
                  <p:cNvSpPr/>
                  <p:nvPr/>
                </p:nvSpPr>
                <p:spPr>
                  <a:xfrm>
                    <a:off x="4522915" y="1071838"/>
                    <a:ext cx="1434734" cy="827502"/>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chemeClr val="accent2">
                      <a:lumMod val="60000"/>
                      <a:lumOff val="40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CA" sz="1300" b="1" dirty="0" smtClean="0">
                        <a:latin typeface="Century Gothic" panose="020B0502020202020204" pitchFamily="34" charset="0"/>
                        <a:cs typeface="Calibri" pitchFamily="34" charset="0"/>
                      </a:rPr>
                      <a:t>Proposal Submission</a:t>
                    </a:r>
                    <a:endParaRPr lang="en-US" sz="1300" b="1" dirty="0">
                      <a:latin typeface="Century Gothic" panose="020B0502020202020204" pitchFamily="34" charset="0"/>
                      <a:cs typeface="Calibri" pitchFamily="34" charset="0"/>
                    </a:endParaRPr>
                  </a:p>
                </p:txBody>
              </p:sp>
            </p:grpSp>
            <p:sp>
              <p:nvSpPr>
                <p:cNvPr id="40" name="Right Arrow 39"/>
                <p:cNvSpPr/>
                <p:nvPr/>
              </p:nvSpPr>
              <p:spPr>
                <a:xfrm rot="2684321">
                  <a:off x="6135531" y="1529801"/>
                  <a:ext cx="841645" cy="851259"/>
                </a:xfrm>
                <a:prstGeom prst="rightArrow">
                  <a:avLst>
                    <a:gd name="adj1" fmla="val 35919"/>
                    <a:gd name="adj2" fmla="val 44031"/>
                  </a:avLst>
                </a:prstGeom>
                <a:gradFill flip="none" rotWithShape="1">
                  <a:gsLst>
                    <a:gs pos="64999">
                      <a:schemeClr val="tx2"/>
                    </a:gs>
                    <a:gs pos="0">
                      <a:srgbClr val="7B9C52">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orbel" pitchFamily="34" charset="0"/>
                  </a:endParaRPr>
                </a:p>
              </p:txBody>
            </p:sp>
          </p:grpSp>
        </p:grpSp>
        <p:sp>
          <p:nvSpPr>
            <p:cNvPr id="36" name="Freeform 35"/>
            <p:cNvSpPr/>
            <p:nvPr/>
          </p:nvSpPr>
          <p:spPr bwMode="auto">
            <a:xfrm>
              <a:off x="1763688" y="3861049"/>
              <a:ext cx="1487559" cy="504056"/>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rgbClr val="30264E"/>
            </a:solidFill>
          </p:spPr>
          <p:style>
            <a:lnRef idx="3">
              <a:schemeClr val="lt1">
                <a:hueOff val="0"/>
                <a:satOff val="0"/>
                <a:lumOff val="0"/>
                <a:alphaOff val="0"/>
              </a:schemeClr>
            </a:lnRef>
            <a:fillRef idx="1">
              <a:scrgbClr r="0" g="0" b="0"/>
            </a:fillRef>
            <a:effectRef idx="1">
              <a:schemeClr val="accent2">
                <a:hueOff val="-14400000"/>
                <a:satOff val="-60003"/>
                <a:lumOff val="50001"/>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CA" sz="1300" b="1" dirty="0" smtClean="0">
                  <a:solidFill>
                    <a:schemeClr val="bg1"/>
                  </a:solidFill>
                  <a:latin typeface="Century Gothic" panose="020B0502020202020204" pitchFamily="34" charset="0"/>
                  <a:cs typeface="Calibri" pitchFamily="34" charset="0"/>
                </a:rPr>
                <a:t>Contracting</a:t>
              </a:r>
              <a:endParaRPr lang="en-US" sz="1300" b="1" dirty="0">
                <a:solidFill>
                  <a:schemeClr val="bg1"/>
                </a:solidFill>
                <a:latin typeface="Century Gothic" panose="020B0502020202020204" pitchFamily="34" charset="0"/>
                <a:cs typeface="Calibri" pitchFamily="34" charset="0"/>
              </a:endParaRPr>
            </a:p>
          </p:txBody>
        </p:sp>
        <p:sp>
          <p:nvSpPr>
            <p:cNvPr id="30" name="Freeform 29"/>
            <p:cNvSpPr/>
            <p:nvPr/>
          </p:nvSpPr>
          <p:spPr bwMode="auto">
            <a:xfrm>
              <a:off x="5868144" y="3645024"/>
              <a:ext cx="922379" cy="593618"/>
            </a:xfrm>
            <a:custGeom>
              <a:avLst/>
              <a:gdLst>
                <a:gd name="connsiteX0" fmla="*/ 0 w 1272145"/>
                <a:gd name="connsiteY0" fmla="*/ 137818 h 826894"/>
                <a:gd name="connsiteX1" fmla="*/ 40366 w 1272145"/>
                <a:gd name="connsiteY1" fmla="*/ 40366 h 826894"/>
                <a:gd name="connsiteX2" fmla="*/ 137818 w 1272145"/>
                <a:gd name="connsiteY2" fmla="*/ 0 h 826894"/>
                <a:gd name="connsiteX3" fmla="*/ 1134327 w 1272145"/>
                <a:gd name="connsiteY3" fmla="*/ 0 h 826894"/>
                <a:gd name="connsiteX4" fmla="*/ 1231779 w 1272145"/>
                <a:gd name="connsiteY4" fmla="*/ 40366 h 826894"/>
                <a:gd name="connsiteX5" fmla="*/ 1272145 w 1272145"/>
                <a:gd name="connsiteY5" fmla="*/ 137818 h 826894"/>
                <a:gd name="connsiteX6" fmla="*/ 1272145 w 1272145"/>
                <a:gd name="connsiteY6" fmla="*/ 689076 h 826894"/>
                <a:gd name="connsiteX7" fmla="*/ 1231779 w 1272145"/>
                <a:gd name="connsiteY7" fmla="*/ 786528 h 826894"/>
                <a:gd name="connsiteX8" fmla="*/ 1134327 w 1272145"/>
                <a:gd name="connsiteY8" fmla="*/ 826894 h 826894"/>
                <a:gd name="connsiteX9" fmla="*/ 137818 w 1272145"/>
                <a:gd name="connsiteY9" fmla="*/ 826894 h 826894"/>
                <a:gd name="connsiteX10" fmla="*/ 40366 w 1272145"/>
                <a:gd name="connsiteY10" fmla="*/ 786528 h 826894"/>
                <a:gd name="connsiteX11" fmla="*/ 0 w 1272145"/>
                <a:gd name="connsiteY11" fmla="*/ 689076 h 826894"/>
                <a:gd name="connsiteX12" fmla="*/ 0 w 1272145"/>
                <a:gd name="connsiteY12" fmla="*/ 137818 h 8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45" h="826894">
                  <a:moveTo>
                    <a:pt x="0" y="137818"/>
                  </a:moveTo>
                  <a:cubicBezTo>
                    <a:pt x="0" y="101266"/>
                    <a:pt x="14520" y="66212"/>
                    <a:pt x="40366" y="40366"/>
                  </a:cubicBezTo>
                  <a:cubicBezTo>
                    <a:pt x="66212" y="14520"/>
                    <a:pt x="101267" y="0"/>
                    <a:pt x="137818" y="0"/>
                  </a:cubicBezTo>
                  <a:lnTo>
                    <a:pt x="1134327" y="0"/>
                  </a:lnTo>
                  <a:cubicBezTo>
                    <a:pt x="1170879" y="0"/>
                    <a:pt x="1205933" y="14520"/>
                    <a:pt x="1231779" y="40366"/>
                  </a:cubicBezTo>
                  <a:cubicBezTo>
                    <a:pt x="1257625" y="66212"/>
                    <a:pt x="1272145" y="101267"/>
                    <a:pt x="1272145" y="137818"/>
                  </a:cubicBezTo>
                  <a:lnTo>
                    <a:pt x="1272145" y="689076"/>
                  </a:lnTo>
                  <a:cubicBezTo>
                    <a:pt x="1272145" y="725628"/>
                    <a:pt x="1257625" y="760682"/>
                    <a:pt x="1231779" y="786528"/>
                  </a:cubicBezTo>
                  <a:cubicBezTo>
                    <a:pt x="1205933" y="812374"/>
                    <a:pt x="1170879" y="826894"/>
                    <a:pt x="1134327" y="826894"/>
                  </a:cubicBezTo>
                  <a:lnTo>
                    <a:pt x="137818" y="826894"/>
                  </a:lnTo>
                  <a:cubicBezTo>
                    <a:pt x="101266" y="826894"/>
                    <a:pt x="66212" y="812374"/>
                    <a:pt x="40366" y="786528"/>
                  </a:cubicBezTo>
                  <a:cubicBezTo>
                    <a:pt x="14520" y="760682"/>
                    <a:pt x="0" y="725628"/>
                    <a:pt x="0" y="689076"/>
                  </a:cubicBezTo>
                  <a:lnTo>
                    <a:pt x="0" y="137818"/>
                  </a:lnTo>
                  <a:close/>
                </a:path>
              </a:pathLst>
            </a:custGeom>
            <a:solidFill>
              <a:schemeClr val="accent2">
                <a:lumMod val="60000"/>
                <a:lumOff val="40000"/>
              </a:schemeClr>
            </a:solidFill>
          </p:spPr>
          <p:style>
            <a:lnRef idx="3">
              <a:schemeClr val="lt1">
                <a:hueOff val="0"/>
                <a:satOff val="0"/>
                <a:lumOff val="0"/>
                <a:alphaOff val="0"/>
              </a:schemeClr>
            </a:lnRef>
            <a:fillRef idx="1">
              <a:scrgbClr r="0" g="0" b="0"/>
            </a:fillRef>
            <a:effectRef idx="1">
              <a:schemeClr val="accent2">
                <a:hueOff val="-14400000"/>
                <a:satOff val="-60003"/>
                <a:lumOff val="50001"/>
                <a:alphaOff val="0"/>
              </a:schemeClr>
            </a:effectRef>
            <a:fontRef idx="minor">
              <a:schemeClr val="lt1"/>
            </a:fontRef>
          </p:style>
          <p:txBody>
            <a:bodyPr lIns="93706" tIns="93706" rIns="93706" bIns="93706" spcCol="1270" anchor="ctr"/>
            <a:lstStyle/>
            <a:p>
              <a:pPr algn="ctr" defTabSz="622300">
                <a:lnSpc>
                  <a:spcPct val="90000"/>
                </a:lnSpc>
                <a:spcAft>
                  <a:spcPct val="35000"/>
                </a:spcAft>
                <a:defRPr/>
              </a:pPr>
              <a:r>
                <a:rPr lang="en-CA" sz="1300" b="1" dirty="0" smtClean="0">
                  <a:latin typeface="Century Gothic" panose="020B0502020202020204" pitchFamily="34" charset="0"/>
                  <a:cs typeface="Calibri" pitchFamily="34" charset="0"/>
                </a:rPr>
                <a:t>Proposal Debriefs</a:t>
              </a:r>
              <a:endParaRPr lang="en-US" sz="1300" b="1" dirty="0">
                <a:latin typeface="Century Gothic" panose="020B0502020202020204" pitchFamily="34" charset="0"/>
                <a:cs typeface="Calibri" pitchFamily="34" charset="0"/>
              </a:endParaRPr>
            </a:p>
          </p:txBody>
        </p:sp>
        <p:sp>
          <p:nvSpPr>
            <p:cNvPr id="31" name="Flowchart: Alternate Process 30"/>
            <p:cNvSpPr/>
            <p:nvPr/>
          </p:nvSpPr>
          <p:spPr bwMode="auto">
            <a:xfrm>
              <a:off x="177092" y="3676533"/>
              <a:ext cx="1475656" cy="873088"/>
            </a:xfrm>
            <a:prstGeom prst="flowChartAlternateProcess">
              <a:avLst/>
            </a:prstGeom>
            <a:solidFill>
              <a:schemeClr val="accent2">
                <a:lumMod val="20000"/>
                <a:lumOff val="80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93706" tIns="93706" rIns="93706" bIns="93706" spcCol="1270" anchor="ctr"/>
            <a:lstStyle/>
            <a:p>
              <a:pPr marL="0" marR="0" indent="0" algn="ctr" defTabSz="622300" eaLnBrk="1" latinLnBrk="0" hangingPunct="1">
                <a:lnSpc>
                  <a:spcPct val="90000"/>
                </a:lnSpc>
                <a:spcAft>
                  <a:spcPct val="35000"/>
                </a:spcAft>
                <a:buClrTx/>
                <a:buSzTx/>
                <a:buFontTx/>
                <a:buNone/>
                <a:tabLst/>
                <a:defRPr/>
              </a:pPr>
              <a:endParaRPr lang="en-CA" sz="1200" b="1" smtClean="0">
                <a:solidFill>
                  <a:schemeClr val="lt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7" name="TextBox 13"/>
            <p:cNvSpPr txBox="1">
              <a:spLocks noChangeArrowheads="1"/>
            </p:cNvSpPr>
            <p:nvPr/>
          </p:nvSpPr>
          <p:spPr bwMode="auto">
            <a:xfrm>
              <a:off x="89170" y="3665628"/>
              <a:ext cx="1625647" cy="892552"/>
            </a:xfrm>
            <a:prstGeom prst="rect">
              <a:avLst/>
            </a:prstGeom>
            <a:noFill/>
            <a:ln w="9525">
              <a:noFill/>
              <a:miter lim="800000"/>
              <a:headEnd/>
              <a:tailEnd/>
            </a:ln>
          </p:spPr>
          <p:txBody>
            <a:bodyPr wrap="square">
              <a:spAutoFit/>
            </a:bodyPr>
            <a:lstStyle/>
            <a:p>
              <a:pPr algn="ctr"/>
              <a:r>
                <a:rPr lang="en-CA" sz="1300" b="1" dirty="0" smtClean="0">
                  <a:solidFill>
                    <a:schemeClr val="accent1">
                      <a:lumMod val="50000"/>
                    </a:schemeClr>
                  </a:solidFill>
                  <a:latin typeface="Century Gothic" panose="020B0502020202020204" pitchFamily="34" charset="0"/>
                </a:rPr>
                <a:t>Matched proposals proceed to negotiations</a:t>
              </a:r>
              <a:endParaRPr lang="en-US" sz="1300" b="1" dirty="0">
                <a:solidFill>
                  <a:schemeClr val="accent1">
                    <a:lumMod val="50000"/>
                  </a:schemeClr>
                </a:solidFill>
                <a:latin typeface="Century Gothic" panose="020B0502020202020204" pitchFamily="34" charset="0"/>
              </a:endParaRPr>
            </a:p>
          </p:txBody>
        </p:sp>
        <p:sp>
          <p:nvSpPr>
            <p:cNvPr id="38" name="Flowchart: Alternate Process 37"/>
            <p:cNvSpPr/>
            <p:nvPr/>
          </p:nvSpPr>
          <p:spPr bwMode="auto">
            <a:xfrm>
              <a:off x="107504" y="4797152"/>
              <a:ext cx="2088232" cy="1008112"/>
            </a:xfrm>
            <a:prstGeom prst="flowChartAlternateProcess">
              <a:avLst/>
            </a:prstGeom>
            <a:solidFill>
              <a:schemeClr val="accent2">
                <a:lumMod val="20000"/>
                <a:lumOff val="80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93706" tIns="93706" rIns="93706" bIns="93706" spcCol="1270" anchor="ctr"/>
            <a:lstStyle/>
            <a:p>
              <a:pPr marL="0" marR="0" indent="0" algn="ctr" defTabSz="622300" eaLnBrk="1" latinLnBrk="0" hangingPunct="1">
                <a:lnSpc>
                  <a:spcPct val="90000"/>
                </a:lnSpc>
                <a:spcAft>
                  <a:spcPct val="35000"/>
                </a:spcAft>
                <a:buClrTx/>
                <a:buSzTx/>
                <a:buFontTx/>
                <a:buNone/>
                <a:tabLst/>
                <a:defRPr/>
              </a:pPr>
              <a:endParaRPr lang="en-CA" sz="1200" b="1" smtClean="0">
                <a:solidFill>
                  <a:schemeClr val="lt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9" name="Curved Up Arrow 38"/>
            <p:cNvSpPr/>
            <p:nvPr/>
          </p:nvSpPr>
          <p:spPr bwMode="auto">
            <a:xfrm>
              <a:off x="5436096" y="4293096"/>
              <a:ext cx="936104" cy="288032"/>
            </a:xfrm>
            <a:prstGeom prst="curvedUpArrow">
              <a:avLst/>
            </a:prstGeom>
            <a:solidFill>
              <a:schemeClr val="accent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41" name="TextBox 13"/>
            <p:cNvSpPr txBox="1">
              <a:spLocks noChangeArrowheads="1"/>
            </p:cNvSpPr>
            <p:nvPr/>
          </p:nvSpPr>
          <p:spPr bwMode="auto">
            <a:xfrm>
              <a:off x="95570" y="4790908"/>
              <a:ext cx="2088232" cy="1092607"/>
            </a:xfrm>
            <a:prstGeom prst="rect">
              <a:avLst/>
            </a:prstGeom>
            <a:noFill/>
            <a:ln w="9525">
              <a:noFill/>
              <a:miter lim="800000"/>
              <a:headEnd/>
              <a:tailEnd/>
            </a:ln>
          </p:spPr>
          <p:txBody>
            <a:bodyPr wrap="square">
              <a:spAutoFit/>
            </a:bodyPr>
            <a:lstStyle/>
            <a:p>
              <a:pPr algn="ctr"/>
              <a:r>
                <a:rPr lang="en-CA" sz="1300" b="1" dirty="0" smtClean="0">
                  <a:solidFill>
                    <a:schemeClr val="accent1">
                      <a:lumMod val="50000"/>
                    </a:schemeClr>
                  </a:solidFill>
                  <a:latin typeface="Century Gothic" panose="020B0502020202020204" pitchFamily="34" charset="0"/>
                </a:rPr>
                <a:t>Military Innovations sent to the Defence Validation Committee to facilitate matching with DND</a:t>
              </a:r>
              <a:endParaRPr lang="en-US" sz="1300" b="1" dirty="0">
                <a:solidFill>
                  <a:schemeClr val="accent1">
                    <a:lumMod val="50000"/>
                  </a:schemeClr>
                </a:solidFill>
                <a:latin typeface="Century Gothic" panose="020B0502020202020204" pitchFamily="34" charset="0"/>
              </a:endParaRPr>
            </a:p>
          </p:txBody>
        </p:sp>
        <p:sp>
          <p:nvSpPr>
            <p:cNvPr id="42" name="Left Arrow 41"/>
            <p:cNvSpPr/>
            <p:nvPr/>
          </p:nvSpPr>
          <p:spPr bwMode="auto">
            <a:xfrm>
              <a:off x="2267744" y="5229200"/>
              <a:ext cx="360040" cy="216024"/>
            </a:xfrm>
            <a:prstGeom prst="leftArrow">
              <a:avLst/>
            </a:prstGeom>
            <a:solidFill>
              <a:schemeClr val="accent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grpSp>
      <p:sp>
        <p:nvSpPr>
          <p:cNvPr id="5" name="TextBox 4"/>
          <p:cNvSpPr txBox="1"/>
          <p:nvPr/>
        </p:nvSpPr>
        <p:spPr>
          <a:xfrm>
            <a:off x="562172" y="185678"/>
            <a:ext cx="6580474" cy="646331"/>
          </a:xfrm>
          <a:prstGeom prst="rect">
            <a:avLst/>
          </a:prstGeom>
          <a:noFill/>
        </p:spPr>
        <p:txBody>
          <a:bodyPr wrap="square" rtlCol="0">
            <a:spAutoFit/>
            <a:scene3d>
              <a:camera prst="orthographicFront"/>
              <a:lightRig rig="threePt" dir="t">
                <a:rot lat="0" lon="0" rev="16800000"/>
              </a:lightRig>
            </a:scene3d>
            <a:sp3d>
              <a:bevelT w="38100" h="38100"/>
              <a:bevelB w="0"/>
            </a:sp3d>
          </a:bodyPr>
          <a:lstStyle/>
          <a:p>
            <a:r>
              <a:rPr kumimoji="0" lang="en-CA" sz="3600" b="1" i="0" u="none" strike="noStrike" kern="0" cap="none" spc="0" normalizeH="0" baseline="0" noProof="0" dirty="0" smtClean="0">
                <a:ln>
                  <a:noFill/>
                </a:ln>
                <a:solidFill>
                  <a:srgbClr val="0092D2"/>
                </a:solidFill>
                <a:effectLst/>
                <a:uLnTx/>
                <a:uFillTx/>
                <a:latin typeface="Century Gothic" panose="020B0502020202020204" pitchFamily="34" charset="0"/>
                <a:ea typeface="ヒラギノ角ゴ Pro W3" pitchFamily="127" charset="-128"/>
                <a:cs typeface="+mj-cs"/>
              </a:rPr>
              <a:t>How the </a:t>
            </a:r>
            <a:r>
              <a:rPr lang="en-CA" sz="3600" b="1" kern="0" noProof="0" dirty="0">
                <a:solidFill>
                  <a:srgbClr val="0092D2"/>
                </a:solidFill>
                <a:latin typeface="Century Gothic" panose="020B0502020202020204" pitchFamily="34" charset="0"/>
                <a:ea typeface="ヒラギノ角ゴ Pro W3" pitchFamily="127" charset="-128"/>
                <a:cs typeface="+mj-cs"/>
              </a:rPr>
              <a:t>p</a:t>
            </a:r>
            <a:r>
              <a:rPr kumimoji="0" lang="en-CA" sz="3600" b="1" i="0" u="none" strike="noStrike" kern="0" cap="none" spc="0" normalizeH="0" baseline="0" noProof="0" dirty="0" smtClean="0">
                <a:ln>
                  <a:noFill/>
                </a:ln>
                <a:solidFill>
                  <a:srgbClr val="0092D2"/>
                </a:solidFill>
                <a:effectLst/>
                <a:uLnTx/>
                <a:uFillTx/>
                <a:latin typeface="Century Gothic" panose="020B0502020202020204" pitchFamily="34" charset="0"/>
                <a:ea typeface="ヒラギノ角ゴ Pro W3" pitchFamily="127" charset="-128"/>
                <a:cs typeface="+mj-cs"/>
              </a:rPr>
              <a:t>rogram</a:t>
            </a:r>
            <a:r>
              <a:rPr kumimoji="0" lang="en-CA" sz="3600" b="1" i="0" u="none" strike="noStrike" kern="0" cap="none" spc="0" normalizeH="0" noProof="0" dirty="0" smtClean="0">
                <a:ln>
                  <a:noFill/>
                </a:ln>
                <a:solidFill>
                  <a:srgbClr val="0092D2"/>
                </a:solidFill>
                <a:effectLst/>
                <a:uLnTx/>
                <a:uFillTx/>
                <a:latin typeface="Century Gothic" panose="020B0502020202020204" pitchFamily="34" charset="0"/>
                <a:ea typeface="ヒラギノ角ゴ Pro W3" pitchFamily="127" charset="-128"/>
                <a:cs typeface="+mj-cs"/>
              </a:rPr>
              <a:t> works</a:t>
            </a:r>
            <a:endParaRPr lang="en-CA"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75" y="878875"/>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64052B65-A63D-4976-AC18-B237EFBF88CE}" type="slidenum">
              <a:rPr lang="en-CA" smtClean="0"/>
              <a:t>10</a:t>
            </a:fld>
            <a:endParaRPr lang="en-CA"/>
          </a:p>
        </p:txBody>
      </p:sp>
    </p:spTree>
    <p:extLst>
      <p:ext uri="{BB962C8B-B14F-4D97-AF65-F5344CB8AC3E}">
        <p14:creationId xmlns:p14="http://schemas.microsoft.com/office/powerpoint/2010/main" val="1638404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Documents and Settings\bashirn\Local Settings\Temp\Tab-bar-icons-ios-7-style-PIXEDEN\60x60px-Tabbar-icons-IOS7-Style\preview.jpg"/>
          <p:cNvPicPr>
            <a:picLocks noChangeAspect="1" noChangeArrowheads="1"/>
          </p:cNvPicPr>
          <p:nvPr/>
        </p:nvPicPr>
        <p:blipFill>
          <a:blip r:embed="rId3" cstate="print"/>
          <a:srcRect l="58411" t="69950" r="30869" b="22700"/>
          <a:stretch>
            <a:fillRect/>
          </a:stretch>
        </p:blipFill>
        <p:spPr bwMode="auto">
          <a:xfrm>
            <a:off x="359693" y="1412776"/>
            <a:ext cx="1115616" cy="1115616"/>
          </a:xfrm>
          <a:prstGeom prst="ellipse">
            <a:avLst/>
          </a:prstGeom>
          <a:ln>
            <a:noFill/>
          </a:ln>
          <a:effectLst>
            <a:softEdge rad="112500"/>
          </a:effectLst>
        </p:spPr>
      </p:pic>
      <p:sp>
        <p:nvSpPr>
          <p:cNvPr id="5" name="Rectangle 2"/>
          <p:cNvSpPr txBox="1">
            <a:spLocks noChangeArrowheads="1"/>
          </p:cNvSpPr>
          <p:nvPr/>
        </p:nvSpPr>
        <p:spPr bwMode="auto">
          <a:xfrm>
            <a:off x="685800" y="332656"/>
            <a:ext cx="7772400" cy="685800"/>
          </a:xfrm>
          <a:prstGeom prst="rect">
            <a:avLst/>
          </a:prstGeom>
          <a:noFill/>
          <a:ln w="9525">
            <a:noFill/>
            <a:miter lim="800000"/>
            <a:headEnd/>
            <a:tailEnd/>
          </a:ln>
        </p:spPr>
        <p:txBody>
          <a:bodyPr anchor="ctr">
            <a:scene3d>
              <a:camera prst="orthographicFront"/>
              <a:lightRig rig="threePt" dir="t">
                <a:rot lat="0" lon="0" rev="16800000"/>
              </a:lightRig>
            </a:scene3d>
            <a:sp3d>
              <a:bevelT w="38100" h="38100"/>
            </a:sp3d>
          </a:bodyPr>
          <a:lstStyle/>
          <a:p>
            <a:pPr>
              <a:defRPr/>
            </a:pPr>
            <a:r>
              <a:rPr lang="en-CA" sz="3600" b="1" kern="0" dirty="0" smtClean="0">
                <a:solidFill>
                  <a:srgbClr val="0092D2"/>
                </a:solidFill>
                <a:latin typeface="Century Gothic" panose="020B0502020202020204" pitchFamily="34" charset="0"/>
                <a:ea typeface="ヒラギノ角ゴ Pro W3" pitchFamily="127" charset="-128"/>
              </a:rPr>
              <a:t>BCIP Contact Information</a:t>
            </a:r>
            <a:endParaRPr lang="en-US" sz="3600" kern="0" dirty="0">
              <a:solidFill>
                <a:schemeClr val="tx2"/>
              </a:solidFill>
              <a:latin typeface="Calibri" pitchFamily="34" charset="0"/>
              <a:ea typeface="+mj-ea"/>
              <a:cs typeface="Calibri" pitchFamily="34" charset="0"/>
            </a:endParaRPr>
          </a:p>
        </p:txBody>
      </p:sp>
      <p:sp>
        <p:nvSpPr>
          <p:cNvPr id="15" name="TextBox 14"/>
          <p:cNvSpPr txBox="1"/>
          <p:nvPr/>
        </p:nvSpPr>
        <p:spPr bwMode="auto">
          <a:xfrm>
            <a:off x="1588803" y="1500305"/>
            <a:ext cx="3169220" cy="4561249"/>
          </a:xfrm>
          <a:prstGeom prst="rect">
            <a:avLst/>
          </a:prstGeom>
          <a:noFill/>
        </p:spPr>
        <p:txBody>
          <a:bodyPr wrap="square">
            <a:spAutoFit/>
          </a:bodyPr>
          <a:lstStyle/>
          <a:p>
            <a:pPr>
              <a:spcBef>
                <a:spcPct val="20000"/>
              </a:spcBef>
              <a:defRPr/>
            </a:pPr>
            <a:r>
              <a:rPr lang="en-US" sz="2400" b="1" dirty="0">
                <a:solidFill>
                  <a:schemeClr val="accent1">
                    <a:lumMod val="50000"/>
                  </a:schemeClr>
                </a:solidFill>
                <a:latin typeface="Century Gothic" panose="020B0502020202020204" pitchFamily="34" charset="0"/>
                <a:cs typeface="Arial" pitchFamily="34" charset="0"/>
              </a:rPr>
              <a:t>Program </a:t>
            </a:r>
            <a:r>
              <a:rPr lang="en-US" sz="2400" b="1" dirty="0" smtClean="0">
                <a:solidFill>
                  <a:schemeClr val="accent1">
                    <a:lumMod val="50000"/>
                  </a:schemeClr>
                </a:solidFill>
                <a:latin typeface="Century Gothic" panose="020B0502020202020204" pitchFamily="34" charset="0"/>
                <a:cs typeface="Arial" pitchFamily="34" charset="0"/>
              </a:rPr>
              <a:t>Site</a:t>
            </a:r>
            <a:endParaRPr lang="en-US" sz="2400" b="1" dirty="0">
              <a:solidFill>
                <a:schemeClr val="accent1">
                  <a:lumMod val="50000"/>
                </a:schemeClr>
              </a:solidFill>
              <a:latin typeface="Century Gothic" panose="020B0502020202020204" pitchFamily="34" charset="0"/>
              <a:cs typeface="Arial" pitchFamily="34" charset="0"/>
            </a:endParaRPr>
          </a:p>
          <a:p>
            <a:pPr>
              <a:spcBef>
                <a:spcPct val="20000"/>
              </a:spcBef>
              <a:defRPr/>
            </a:pPr>
            <a:r>
              <a:rPr lang="en-US" b="1" dirty="0" smtClean="0">
                <a:solidFill>
                  <a:schemeClr val="accent1">
                    <a:lumMod val="50000"/>
                  </a:schemeClr>
                </a:solidFill>
                <a:latin typeface="Century Gothic" panose="020B0502020202020204" pitchFamily="34" charset="0"/>
                <a:cs typeface="Arial" pitchFamily="34" charset="0"/>
              </a:rPr>
              <a:t>For more information visit:</a:t>
            </a:r>
          </a:p>
          <a:p>
            <a:pPr>
              <a:spcBef>
                <a:spcPct val="20000"/>
              </a:spcBef>
              <a:defRPr/>
            </a:pPr>
            <a:r>
              <a:rPr lang="en-US" b="1" dirty="0" smtClean="0">
                <a:solidFill>
                  <a:schemeClr val="accent1">
                    <a:lumMod val="50000"/>
                  </a:schemeClr>
                </a:solidFill>
                <a:latin typeface="Century Gothic" panose="020B0502020202020204" pitchFamily="34" charset="0"/>
                <a:cs typeface="Arial" pitchFamily="34" charset="0"/>
              </a:rPr>
              <a:t>www.buyandsell.gc.ca/innovation</a:t>
            </a:r>
          </a:p>
          <a:p>
            <a:pPr>
              <a:spcBef>
                <a:spcPct val="20000"/>
              </a:spcBef>
              <a:defRPr/>
            </a:pPr>
            <a:endParaRPr lang="en-US" sz="2000" b="1" dirty="0" smtClean="0">
              <a:solidFill>
                <a:schemeClr val="accent1">
                  <a:lumMod val="50000"/>
                </a:schemeClr>
              </a:solidFill>
              <a:latin typeface="Century Gothic" panose="020B0502020202020204" pitchFamily="34" charset="0"/>
              <a:cs typeface="Arial" pitchFamily="34" charset="0"/>
            </a:endParaRPr>
          </a:p>
          <a:p>
            <a:pPr>
              <a:spcBef>
                <a:spcPct val="20000"/>
              </a:spcBef>
              <a:defRPr/>
            </a:pPr>
            <a:endParaRPr lang="en-US" sz="2400" b="1" dirty="0" smtClean="0">
              <a:solidFill>
                <a:schemeClr val="accent1">
                  <a:lumMod val="50000"/>
                </a:schemeClr>
              </a:solidFill>
              <a:latin typeface="Century Gothic" panose="020B0502020202020204" pitchFamily="34" charset="0"/>
              <a:cs typeface="Arial" pitchFamily="34" charset="0"/>
            </a:endParaRPr>
          </a:p>
          <a:p>
            <a:pPr>
              <a:spcBef>
                <a:spcPct val="20000"/>
              </a:spcBef>
              <a:defRPr/>
            </a:pPr>
            <a:endParaRPr lang="en-US" sz="2400" b="1" dirty="0" smtClean="0">
              <a:solidFill>
                <a:schemeClr val="accent1">
                  <a:lumMod val="50000"/>
                </a:schemeClr>
              </a:solidFill>
              <a:latin typeface="Century Gothic" panose="020B0502020202020204" pitchFamily="34" charset="0"/>
              <a:cs typeface="Arial" pitchFamily="34" charset="0"/>
            </a:endParaRPr>
          </a:p>
          <a:p>
            <a:pPr>
              <a:spcBef>
                <a:spcPct val="20000"/>
              </a:spcBef>
              <a:defRPr/>
            </a:pPr>
            <a:r>
              <a:rPr lang="en-US" sz="2400" b="1" dirty="0" smtClean="0">
                <a:solidFill>
                  <a:schemeClr val="accent1">
                    <a:lumMod val="50000"/>
                  </a:schemeClr>
                </a:solidFill>
                <a:latin typeface="Century Gothic" panose="020B0502020202020204" pitchFamily="34" charset="0"/>
                <a:cs typeface="Arial" pitchFamily="34" charset="0"/>
              </a:rPr>
              <a:t>Update List</a:t>
            </a:r>
          </a:p>
          <a:p>
            <a:pPr>
              <a:spcBef>
                <a:spcPct val="20000"/>
              </a:spcBef>
              <a:defRPr/>
            </a:pPr>
            <a:r>
              <a:rPr lang="en-US" b="1" dirty="0" smtClean="0">
                <a:solidFill>
                  <a:schemeClr val="accent1">
                    <a:lumMod val="50000"/>
                  </a:schemeClr>
                </a:solidFill>
                <a:latin typeface="Century Gothic" panose="020B0502020202020204" pitchFamily="34" charset="0"/>
                <a:cs typeface="Arial" pitchFamily="34" charset="0"/>
              </a:rPr>
              <a:t>Subscribe to the BCIP update mailing list</a:t>
            </a:r>
          </a:p>
          <a:p>
            <a:pPr>
              <a:spcBef>
                <a:spcPct val="20000"/>
              </a:spcBef>
              <a:defRPr/>
            </a:pPr>
            <a:r>
              <a:rPr lang="en-US" sz="1600" b="1" dirty="0" smtClean="0">
                <a:solidFill>
                  <a:schemeClr val="accent1">
                    <a:lumMod val="50000"/>
                  </a:schemeClr>
                </a:solidFill>
                <a:latin typeface="Century Gothic" panose="020B0502020202020204" pitchFamily="34" charset="0"/>
                <a:cs typeface="Arial" pitchFamily="34" charset="0"/>
              </a:rPr>
              <a:t>(on home page of program website)</a:t>
            </a:r>
            <a:endParaRPr lang="en-US" sz="1600" b="1" dirty="0">
              <a:solidFill>
                <a:schemeClr val="accent1">
                  <a:lumMod val="50000"/>
                </a:schemeClr>
              </a:solidFill>
              <a:latin typeface="Century Gothic" panose="020B0502020202020204" pitchFamily="34" charset="0"/>
              <a:cs typeface="Arial" pitchFamily="34" charset="0"/>
            </a:endParaRPr>
          </a:p>
          <a:p>
            <a:pPr>
              <a:defRPr/>
            </a:pPr>
            <a:endParaRPr lang="en-CA" sz="2000" dirty="0">
              <a:solidFill>
                <a:schemeClr val="bg1">
                  <a:lumMod val="50000"/>
                </a:schemeClr>
              </a:solidFill>
              <a:cs typeface="Arial" pitchFamily="34" charset="0"/>
            </a:endParaRPr>
          </a:p>
        </p:txBody>
      </p:sp>
      <p:pic>
        <p:nvPicPr>
          <p:cNvPr id="20" name="Picture 6" descr="C:\Documents and Settings\bashirn\Local Settings\Temp\Tab-bar-icons-ios-7-style-PIXEDEN\60x60px-Tabbar-icons-IOS7-Style\preview.jpg"/>
          <p:cNvPicPr>
            <a:picLocks noChangeAspect="1" noChangeArrowheads="1"/>
          </p:cNvPicPr>
          <p:nvPr/>
        </p:nvPicPr>
        <p:blipFill>
          <a:blip r:embed="rId3" cstate="print"/>
          <a:srcRect l="21439" t="69950" r="67168" b="22241"/>
          <a:stretch>
            <a:fillRect/>
          </a:stretch>
        </p:blipFill>
        <p:spPr bwMode="auto">
          <a:xfrm>
            <a:off x="395230" y="3789040"/>
            <a:ext cx="1080426" cy="1080120"/>
          </a:xfrm>
          <a:prstGeom prst="ellipse">
            <a:avLst/>
          </a:prstGeom>
          <a:ln>
            <a:noFill/>
          </a:ln>
          <a:effectLst>
            <a:softEdge rad="112500"/>
          </a:effectLst>
        </p:spPr>
      </p:pic>
      <p:pic>
        <p:nvPicPr>
          <p:cNvPr id="21" name="Picture 6" descr="C:\Documents and Settings\bashirn\Local Settings\Temp\Tab-bar-icons-ios-7-style-PIXEDEN\60x60px-Tabbar-icons-IOS7-Style\preview.jpg"/>
          <p:cNvPicPr>
            <a:picLocks noChangeAspect="1" noChangeArrowheads="1"/>
          </p:cNvPicPr>
          <p:nvPr/>
        </p:nvPicPr>
        <p:blipFill>
          <a:blip r:embed="rId3" cstate="print"/>
          <a:srcRect l="12250" t="76649" r="77032" b="16001"/>
          <a:stretch>
            <a:fillRect/>
          </a:stretch>
        </p:blipFill>
        <p:spPr bwMode="auto">
          <a:xfrm>
            <a:off x="4499992" y="1412776"/>
            <a:ext cx="1080120" cy="1080120"/>
          </a:xfrm>
          <a:prstGeom prst="ellipse">
            <a:avLst/>
          </a:prstGeom>
          <a:ln>
            <a:noFill/>
          </a:ln>
          <a:effectLst>
            <a:softEdge rad="112500"/>
          </a:effectLst>
        </p:spPr>
      </p:pic>
      <p:pic>
        <p:nvPicPr>
          <p:cNvPr id="22" name="Picture 6" descr="C:\Documents and Settings\bashirn\Local Settings\Temp\Tab-bar-icons-ios-7-style-PIXEDEN\60x60px-Tabbar-icons-IOS7-Style\preview.jpg"/>
          <p:cNvPicPr>
            <a:picLocks noChangeAspect="1" noChangeArrowheads="1"/>
          </p:cNvPicPr>
          <p:nvPr/>
        </p:nvPicPr>
        <p:blipFill>
          <a:blip r:embed="rId3" cstate="print"/>
          <a:srcRect l="68191" t="82549" r="20376" b="9051"/>
          <a:stretch>
            <a:fillRect/>
          </a:stretch>
        </p:blipFill>
        <p:spPr bwMode="auto">
          <a:xfrm>
            <a:off x="4499992" y="3789040"/>
            <a:ext cx="1080120" cy="1080120"/>
          </a:xfrm>
          <a:prstGeom prst="ellipse">
            <a:avLst/>
          </a:prstGeom>
          <a:ln>
            <a:noFill/>
          </a:ln>
          <a:effectLst>
            <a:softEdge rad="112500"/>
          </a:effectLst>
        </p:spPr>
      </p:pic>
      <p:sp>
        <p:nvSpPr>
          <p:cNvPr id="23" name="TextBox 22"/>
          <p:cNvSpPr txBox="1"/>
          <p:nvPr/>
        </p:nvSpPr>
        <p:spPr bwMode="auto">
          <a:xfrm>
            <a:off x="5663852" y="1500305"/>
            <a:ext cx="3384550" cy="3711785"/>
          </a:xfrm>
          <a:prstGeom prst="rect">
            <a:avLst/>
          </a:prstGeom>
          <a:noFill/>
        </p:spPr>
        <p:txBody>
          <a:bodyPr>
            <a:spAutoFit/>
          </a:bodyPr>
          <a:lstStyle/>
          <a:p>
            <a:pPr lvl="0">
              <a:spcBef>
                <a:spcPct val="20000"/>
              </a:spcBef>
              <a:defRPr/>
            </a:pPr>
            <a:r>
              <a:rPr lang="en-US" sz="2400" b="1" dirty="0" smtClean="0">
                <a:solidFill>
                  <a:srgbClr val="0F6FC6">
                    <a:lumMod val="50000"/>
                  </a:srgbClr>
                </a:solidFill>
                <a:latin typeface="Century Gothic" panose="020B0502020202020204" pitchFamily="34" charset="0"/>
                <a:cs typeface="Arial" pitchFamily="34" charset="0"/>
              </a:rPr>
              <a:t>Tenders Site</a:t>
            </a:r>
          </a:p>
          <a:p>
            <a:pPr lvl="0">
              <a:spcBef>
                <a:spcPct val="20000"/>
              </a:spcBef>
              <a:defRPr/>
            </a:pPr>
            <a:r>
              <a:rPr lang="en-US" b="1" dirty="0" smtClean="0">
                <a:solidFill>
                  <a:srgbClr val="0F6FC6">
                    <a:lumMod val="50000"/>
                  </a:srgbClr>
                </a:solidFill>
                <a:latin typeface="Century Gothic" panose="020B0502020202020204" pitchFamily="34" charset="0"/>
                <a:cs typeface="Arial" pitchFamily="34" charset="0"/>
              </a:rPr>
              <a:t>The proposal form, amendments, and the online submission process are found here:</a:t>
            </a:r>
            <a:endParaRPr lang="en-US" b="1" dirty="0">
              <a:solidFill>
                <a:srgbClr val="0F6FC6">
                  <a:lumMod val="50000"/>
                </a:srgbClr>
              </a:solidFill>
              <a:latin typeface="Century Gothic" panose="020B0502020202020204" pitchFamily="34" charset="0"/>
              <a:cs typeface="Arial" pitchFamily="34" charset="0"/>
            </a:endParaRPr>
          </a:p>
          <a:p>
            <a:pPr lvl="0">
              <a:spcBef>
                <a:spcPct val="20000"/>
              </a:spcBef>
              <a:defRPr/>
            </a:pPr>
            <a:r>
              <a:rPr lang="en-US" b="1" dirty="0">
                <a:solidFill>
                  <a:srgbClr val="0F6FC6">
                    <a:lumMod val="50000"/>
                  </a:srgbClr>
                </a:solidFill>
                <a:latin typeface="Century Gothic" panose="020B0502020202020204" pitchFamily="34" charset="0"/>
                <a:cs typeface="Arial" pitchFamily="34" charset="0"/>
              </a:rPr>
              <a:t>www.buyandsell.gc.ca/innovation</a:t>
            </a:r>
          </a:p>
          <a:p>
            <a:pPr lvl="0">
              <a:spcBef>
                <a:spcPct val="20000"/>
              </a:spcBef>
              <a:defRPr/>
            </a:pPr>
            <a:endParaRPr lang="en-US" sz="2000" b="1" dirty="0">
              <a:solidFill>
                <a:srgbClr val="0F6FC6">
                  <a:lumMod val="50000"/>
                </a:srgbClr>
              </a:solidFill>
              <a:latin typeface="Century Gothic" panose="020B0502020202020204" pitchFamily="34" charset="0"/>
              <a:cs typeface="Arial" pitchFamily="34" charset="0"/>
            </a:endParaRPr>
          </a:p>
          <a:p>
            <a:pPr lvl="0">
              <a:spcBef>
                <a:spcPct val="20000"/>
              </a:spcBef>
              <a:defRPr/>
            </a:pPr>
            <a:r>
              <a:rPr lang="en-US" sz="2400" b="1" dirty="0" smtClean="0">
                <a:solidFill>
                  <a:srgbClr val="0F6FC6">
                    <a:lumMod val="50000"/>
                  </a:srgbClr>
                </a:solidFill>
                <a:latin typeface="Century Gothic" panose="020B0502020202020204" pitchFamily="34" charset="0"/>
                <a:cs typeface="Arial" pitchFamily="34" charset="0"/>
              </a:rPr>
              <a:t>Program E-mail</a:t>
            </a:r>
          </a:p>
          <a:p>
            <a:pPr lvl="0">
              <a:spcBef>
                <a:spcPct val="20000"/>
              </a:spcBef>
              <a:defRPr/>
            </a:pPr>
            <a:r>
              <a:rPr lang="en-US" b="1" dirty="0" smtClean="0">
                <a:solidFill>
                  <a:srgbClr val="0F6FC6">
                    <a:lumMod val="50000"/>
                  </a:srgbClr>
                </a:solidFill>
                <a:latin typeface="Century Gothic" panose="020B0502020202020204" pitchFamily="34" charset="0"/>
                <a:cs typeface="Arial" pitchFamily="34" charset="0"/>
              </a:rPr>
              <a:t>Send inquiries to:</a:t>
            </a:r>
          </a:p>
          <a:p>
            <a:pPr lvl="0">
              <a:spcBef>
                <a:spcPct val="20000"/>
              </a:spcBef>
              <a:defRPr/>
            </a:pPr>
            <a:r>
              <a:rPr lang="en-US" b="1" dirty="0" smtClean="0">
                <a:solidFill>
                  <a:srgbClr val="0F6FC6">
                    <a:lumMod val="50000"/>
                  </a:srgbClr>
                </a:solidFill>
                <a:latin typeface="Century Gothic" panose="020B0502020202020204" pitchFamily="34" charset="0"/>
                <a:cs typeface="Arial" pitchFamily="34" charset="0"/>
              </a:rPr>
              <a:t>Innovation@pwgsc.gc.ca</a:t>
            </a:r>
            <a:endParaRPr lang="en-US" b="1" dirty="0">
              <a:solidFill>
                <a:srgbClr val="0F6FC6">
                  <a:lumMod val="50000"/>
                </a:srgbClr>
              </a:solidFill>
              <a:latin typeface="Century Gothic" panose="020B0502020202020204"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52" y="1183531"/>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4052B65-A63D-4976-AC18-B237EFBF88CE}" type="slidenum">
              <a:rPr lang="en-CA" smtClean="0"/>
              <a:t>11</a:t>
            </a:fld>
            <a:endParaRPr lang="en-CA"/>
          </a:p>
        </p:txBody>
      </p:sp>
    </p:spTree>
    <p:extLst>
      <p:ext uri="{BB962C8B-B14F-4D97-AF65-F5344CB8AC3E}">
        <p14:creationId xmlns:p14="http://schemas.microsoft.com/office/powerpoint/2010/main" val="930647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z="3600" kern="0" dirty="0" smtClean="0">
                <a:ln>
                  <a:noFill/>
                </a:ln>
                <a:solidFill>
                  <a:srgbClr val="0092D2"/>
                </a:solidFill>
                <a:effectLst/>
                <a:latin typeface="Century Gothic" panose="020B0502020202020204" pitchFamily="34" charset="0"/>
                <a:ea typeface="ヒラギノ角ゴ Pro W3" pitchFamily="127" charset="-128"/>
                <a:cs typeface="+mn-cs"/>
              </a:rPr>
              <a:t>National Research Council</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0583" y="2060848"/>
            <a:ext cx="3806058" cy="3162729"/>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35175"/>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4052B65-A63D-4976-AC18-B237EFBF88CE}" type="slidenum">
              <a:rPr lang="en-CA" smtClean="0"/>
              <a:t>12</a:t>
            </a:fld>
            <a:endParaRPr lang="en-CA"/>
          </a:p>
        </p:txBody>
      </p:sp>
    </p:spTree>
    <p:extLst>
      <p:ext uri="{BB962C8B-B14F-4D97-AF65-F5344CB8AC3E}">
        <p14:creationId xmlns:p14="http://schemas.microsoft.com/office/powerpoint/2010/main" val="289075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06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R&amp;D</a:t>
            </a:r>
            <a:endParaRPr lang="en-CA" sz="3600" dirty="0"/>
          </a:p>
        </p:txBody>
      </p:sp>
      <p:sp>
        <p:nvSpPr>
          <p:cNvPr id="3" name="Content Placeholder 2"/>
          <p:cNvSpPr>
            <a:spLocks noGrp="1"/>
          </p:cNvSpPr>
          <p:nvPr>
            <p:ph idx="1"/>
          </p:nvPr>
        </p:nvSpPr>
        <p:spPr>
          <a:xfrm>
            <a:off x="447675" y="1827758"/>
            <a:ext cx="8229600" cy="3456384"/>
          </a:xfrm>
        </p:spPr>
        <p:txBody>
          <a:bodyPr>
            <a:normAutofit/>
          </a:bodyPr>
          <a:lstStyle/>
          <a:p>
            <a:pPr marL="342900" lvl="0" indent="-342900" defTabSz="457200" eaLnBrk="0" fontAlgn="base" hangingPunct="0">
              <a:spcAft>
                <a:spcPct val="0"/>
              </a:spcAft>
              <a:buClr>
                <a:srgbClr val="0092D2"/>
              </a:buClr>
              <a:buSzTx/>
              <a:buFont typeface="Arial"/>
              <a:buChar char="•"/>
            </a:pPr>
            <a:r>
              <a:rPr lang="en-US" sz="2000" b="1" dirty="0" smtClean="0">
                <a:solidFill>
                  <a:schemeClr val="accent1">
                    <a:lumMod val="50000"/>
                  </a:schemeClr>
                </a:solidFill>
                <a:latin typeface="Century Gothic" pitchFamily="34" charset="0"/>
                <a:ea typeface="ヒラギノ角ゴ Pro W3" pitchFamily="126" charset="-128"/>
              </a:rPr>
              <a:t>R&amp;D is included as a key </a:t>
            </a:r>
            <a:r>
              <a:rPr lang="en-CA" sz="2000" b="1" dirty="0">
                <a:solidFill>
                  <a:schemeClr val="accent1">
                    <a:lumMod val="50000"/>
                  </a:schemeClr>
                </a:solidFill>
                <a:latin typeface="Century Gothic" pitchFamily="34" charset="0"/>
                <a:ea typeface="ヒラギノ角ゴ Pro W3" pitchFamily="126" charset="-128"/>
              </a:rPr>
              <a:t>tenet of Value Proposition (VP) due to its known ability as an economic growth </a:t>
            </a:r>
            <a:r>
              <a:rPr lang="en-CA" sz="2000" b="1" dirty="0" smtClean="0">
                <a:solidFill>
                  <a:schemeClr val="accent1">
                    <a:lumMod val="50000"/>
                  </a:schemeClr>
                </a:solidFill>
                <a:latin typeface="Century Gothic" pitchFamily="34" charset="0"/>
                <a:ea typeface="ヒラギノ角ゴ Pro W3" pitchFamily="126" charset="-128"/>
              </a:rPr>
              <a:t>driver.</a:t>
            </a:r>
          </a:p>
          <a:p>
            <a:pPr marL="342900" lvl="0"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itchFamily="34" charset="0"/>
                <a:ea typeface="ヒラギノ角ゴ Pro W3" pitchFamily="126" charset="-128"/>
              </a:rPr>
              <a:t>Points </a:t>
            </a:r>
            <a:r>
              <a:rPr lang="en-CA" sz="2000" b="1" dirty="0" smtClean="0">
                <a:solidFill>
                  <a:schemeClr val="accent1">
                    <a:lumMod val="50000"/>
                  </a:schemeClr>
                </a:solidFill>
                <a:latin typeface="Century Gothic" pitchFamily="34" charset="0"/>
                <a:ea typeface="ヒラギノ角ゴ Pro W3" pitchFamily="126" charset="-128"/>
              </a:rPr>
              <a:t>could </a:t>
            </a:r>
            <a:r>
              <a:rPr lang="en-CA" sz="2000" b="1" dirty="0">
                <a:solidFill>
                  <a:schemeClr val="accent1">
                    <a:lumMod val="50000"/>
                  </a:schemeClr>
                </a:solidFill>
                <a:latin typeface="Century Gothic" pitchFamily="34" charset="0"/>
                <a:ea typeface="ヒラギノ角ゴ Pro W3" pitchFamily="126" charset="-128"/>
              </a:rPr>
              <a:t>be awarded to a VP proposal according to the number of commitments in this area whether directly related to the procurement, the defence sector, or other sectors of the economy </a:t>
            </a:r>
          </a:p>
          <a:p>
            <a:pPr marL="342900" lvl="0" indent="-342900" defTabSz="457200" eaLnBrk="0" fontAlgn="base" hangingPunct="0">
              <a:spcAft>
                <a:spcPct val="0"/>
              </a:spcAft>
              <a:buClr>
                <a:srgbClr val="0092D2"/>
              </a:buClr>
              <a:buSzTx/>
              <a:buFont typeface="Arial"/>
              <a:buChar char="•"/>
            </a:pP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27584" y="3933056"/>
            <a:ext cx="7560840"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077072"/>
            <a:ext cx="4633913" cy="123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77072"/>
            <a:ext cx="3024187" cy="123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43595" y="4465128"/>
            <a:ext cx="1080195" cy="461665"/>
          </a:xfrm>
          <a:prstGeom prst="rect">
            <a:avLst/>
          </a:prstGeom>
          <a:noFill/>
        </p:spPr>
        <p:txBody>
          <a:bodyPr wrap="square" rtlCol="0">
            <a:spAutoFit/>
          </a:bodyPr>
          <a:lstStyle/>
          <a:p>
            <a:pPr algn="ctr"/>
            <a:r>
              <a:rPr lang="en-CA" sz="2400" b="1" dirty="0" smtClean="0">
                <a:solidFill>
                  <a:schemeClr val="bg1"/>
                </a:solidFill>
                <a:latin typeface="Century Gothic" panose="020B0502020202020204" pitchFamily="34" charset="0"/>
              </a:rPr>
              <a:t>R&amp;D</a:t>
            </a:r>
            <a:endParaRPr lang="en-CA" sz="2400" dirty="0"/>
          </a:p>
        </p:txBody>
      </p:sp>
      <p:sp>
        <p:nvSpPr>
          <p:cNvPr id="6" name="TextBox 5"/>
          <p:cNvSpPr txBox="1"/>
          <p:nvPr/>
        </p:nvSpPr>
        <p:spPr>
          <a:xfrm>
            <a:off x="3977927" y="4234295"/>
            <a:ext cx="4681488" cy="923330"/>
          </a:xfrm>
          <a:prstGeom prst="rect">
            <a:avLst/>
          </a:prstGeom>
          <a:noFill/>
        </p:spPr>
        <p:txBody>
          <a:bodyPr wrap="square" rtlCol="0">
            <a:spAutoFit/>
          </a:bodyPr>
          <a:lstStyle/>
          <a:p>
            <a:pPr marL="342900" lvl="0" indent="-342900">
              <a:buFont typeface="Arial" panose="020B0604020202020204" pitchFamily="34" charset="0"/>
              <a:buChar char="•"/>
            </a:pPr>
            <a:r>
              <a:rPr lang="en-CA" dirty="0">
                <a:solidFill>
                  <a:prstClr val="black"/>
                </a:solidFill>
                <a:latin typeface="Century Gothic" panose="020B0502020202020204" pitchFamily="34" charset="0"/>
              </a:rPr>
              <a:t>R&amp;D undertaken in Canada</a:t>
            </a:r>
          </a:p>
          <a:p>
            <a:pPr marL="342900" lvl="0" indent="-342900">
              <a:buFont typeface="Arial" panose="020B0604020202020204" pitchFamily="34" charset="0"/>
              <a:buChar char="•"/>
            </a:pPr>
            <a:r>
              <a:rPr lang="en-CA" dirty="0">
                <a:solidFill>
                  <a:prstClr val="black"/>
                </a:solidFill>
                <a:latin typeface="Century Gothic" panose="020B0502020202020204" pitchFamily="34" charset="0"/>
              </a:rPr>
              <a:t>R&amp;D in Canadian post-secondary institutions</a:t>
            </a:r>
          </a:p>
        </p:txBody>
      </p:sp>
      <p:sp>
        <p:nvSpPr>
          <p:cNvPr id="8" name="Slide Number Placeholder 7"/>
          <p:cNvSpPr>
            <a:spLocks noGrp="1"/>
          </p:cNvSpPr>
          <p:nvPr>
            <p:ph type="sldNum" sz="quarter" idx="12"/>
          </p:nvPr>
        </p:nvSpPr>
        <p:spPr/>
        <p:txBody>
          <a:bodyPr/>
          <a:lstStyle/>
          <a:p>
            <a:fld id="{64052B65-A63D-4976-AC18-B237EFBF88CE}" type="slidenum">
              <a:rPr lang="en-CA" smtClean="0"/>
              <a:t>2</a:t>
            </a:fld>
            <a:endParaRPr lang="en-CA"/>
          </a:p>
        </p:txBody>
      </p:sp>
    </p:spTree>
    <p:extLst>
      <p:ext uri="{BB962C8B-B14F-4D97-AF65-F5344CB8AC3E}">
        <p14:creationId xmlns:p14="http://schemas.microsoft.com/office/powerpoint/2010/main" val="1346402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Public Private Consortia</a:t>
            </a:r>
            <a:endParaRPr lang="en-CA" sz="3600" dirty="0"/>
          </a:p>
        </p:txBody>
      </p:sp>
      <p:sp>
        <p:nvSpPr>
          <p:cNvPr id="3" name="Content Placeholder 2"/>
          <p:cNvSpPr>
            <a:spLocks noGrp="1"/>
          </p:cNvSpPr>
          <p:nvPr>
            <p:ph idx="1"/>
          </p:nvPr>
        </p:nvSpPr>
        <p:spPr>
          <a:xfrm>
            <a:off x="447675" y="1412776"/>
            <a:ext cx="8229600" cy="1601242"/>
          </a:xfrm>
        </p:spPr>
        <p:txBody>
          <a:bodyPr>
            <a:normAutofit fontScale="92500" lnSpcReduction="20000"/>
          </a:bodyPr>
          <a:lstStyle/>
          <a:p>
            <a:pPr marL="342900" lvl="0" indent="-342900" defTabSz="457200" eaLnBrk="0" fontAlgn="base" hangingPunct="0">
              <a:spcAft>
                <a:spcPct val="0"/>
              </a:spcAft>
              <a:buClr>
                <a:srgbClr val="0092D2"/>
              </a:buClr>
              <a:buSzTx/>
              <a:buFont typeface="Arial"/>
              <a:buChar char="•"/>
            </a:pPr>
            <a:r>
              <a:rPr lang="en-US" sz="2200" b="1" dirty="0" smtClean="0">
                <a:solidFill>
                  <a:schemeClr val="accent1">
                    <a:lumMod val="50000"/>
                  </a:schemeClr>
                </a:solidFill>
                <a:latin typeface="Century Gothic" pitchFamily="34" charset="0"/>
                <a:ea typeface="ヒラギノ角ゴ Pro W3" pitchFamily="126" charset="-128"/>
              </a:rPr>
              <a:t>The ITB Policy provides multipliers for the creation and ongoing support of public/private research consortia. Should a company invest in a Public/Private Consortia, they could receive credit for up to 5X their investment.</a:t>
            </a:r>
          </a:p>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20040" lvl="1" indent="0" defTabSz="457200" eaLnBrk="0" fontAlgn="base" hangingPunct="0">
              <a:spcAft>
                <a:spcPct val="0"/>
              </a:spcAft>
              <a:buClr>
                <a:srgbClr val="0092D2"/>
              </a:buClr>
              <a:buSzTx/>
              <a:buNone/>
            </a:pPr>
            <a:r>
              <a:rPr lang="en-CA" sz="1600" b="1" dirty="0">
                <a:solidFill>
                  <a:schemeClr val="accent1">
                    <a:lumMod val="50000"/>
                  </a:schemeClr>
                </a:solidFill>
                <a:latin typeface="Century Gothic" pitchFamily="34" charset="0"/>
                <a:ea typeface="ヒラギノ角ゴ Pro W3" pitchFamily="126" charset="-128"/>
              </a:rPr>
              <a:t>	</a:t>
            </a:r>
            <a:r>
              <a:rPr lang="en-CA" sz="1600" b="1" dirty="0" smtClean="0">
                <a:solidFill>
                  <a:schemeClr val="accent1">
                    <a:lumMod val="50000"/>
                  </a:schemeClr>
                </a:solidFill>
                <a:latin typeface="Century Gothic" pitchFamily="34" charset="0"/>
                <a:ea typeface="ヒラギノ角ゴ Pro W3" pitchFamily="126" charset="-128"/>
              </a:rPr>
              <a:t>		</a:t>
            </a:r>
            <a:endParaRPr lang="en-US" sz="1600" b="1" dirty="0" smtClean="0">
              <a:solidFill>
                <a:schemeClr val="accent1">
                  <a:lumMod val="50000"/>
                </a:schemeClr>
              </a:solidFill>
              <a:latin typeface="Century Gothic" pitchFamily="34" charset="0"/>
              <a:ea typeface="ヒラギノ角ゴ Pro W3" pitchFamily="126"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2800" y="2636912"/>
            <a:ext cx="4178870" cy="3354765"/>
          </a:xfrm>
          <a:prstGeom prst="rect">
            <a:avLst/>
          </a:prstGeom>
          <a:noFill/>
        </p:spPr>
        <p:txBody>
          <a:bodyPr wrap="square" rtlCol="0">
            <a:spAutoFit/>
          </a:bodyPr>
          <a:lstStyle/>
          <a:p>
            <a:pPr marL="342900" lvl="0" indent="-342900" defTabSz="457200" eaLnBrk="0" fontAlgn="base" hangingPunct="0">
              <a:spcBef>
                <a:spcPct val="20000"/>
              </a:spcBef>
              <a:spcAft>
                <a:spcPct val="0"/>
              </a:spcAft>
              <a:buClr>
                <a:srgbClr val="0092D2"/>
              </a:buClr>
              <a:buFont typeface="Arial"/>
              <a:buChar char="•"/>
            </a:pPr>
            <a:r>
              <a:rPr lang="en-US" sz="2000" b="1" dirty="0">
                <a:solidFill>
                  <a:srgbClr val="0F6FC6">
                    <a:lumMod val="50000"/>
                  </a:srgbClr>
                </a:solidFill>
                <a:latin typeface="Century Gothic" pitchFamily="34" charset="0"/>
                <a:ea typeface="ヒラギノ角ゴ Pro W3" pitchFamily="126" charset="-128"/>
              </a:rPr>
              <a:t>A Public/Private Consortia consists </a:t>
            </a:r>
            <a:r>
              <a:rPr lang="en-US" sz="2000" b="1" dirty="0" smtClean="0">
                <a:solidFill>
                  <a:srgbClr val="0F6FC6">
                    <a:lumMod val="50000"/>
                  </a:srgbClr>
                </a:solidFill>
                <a:latin typeface="Century Gothic" pitchFamily="34" charset="0"/>
                <a:ea typeface="ヒラギノ角ゴ Pro W3" pitchFamily="126" charset="-128"/>
              </a:rPr>
              <a:t>of </a:t>
            </a:r>
            <a:r>
              <a:rPr lang="en-US" sz="2000" b="1" dirty="0">
                <a:solidFill>
                  <a:srgbClr val="0F6FC6">
                    <a:lumMod val="50000"/>
                  </a:srgbClr>
                </a:solidFill>
                <a:latin typeface="Century Gothic" pitchFamily="34" charset="0"/>
                <a:ea typeface="ヒラギノ角ゴ Pro W3" pitchFamily="126" charset="-128"/>
              </a:rPr>
              <a:t>three elements:</a:t>
            </a:r>
            <a:endParaRPr lang="en-CA" sz="2800" dirty="0">
              <a:solidFill>
                <a:prstClr val="black"/>
              </a:solidFill>
            </a:endParaRPr>
          </a:p>
          <a:p>
            <a:pPr marL="662940" lvl="1" indent="-342900" defTabSz="457200" eaLnBrk="0" fontAlgn="base" hangingPunct="0">
              <a:spcBef>
                <a:spcPct val="20000"/>
              </a:spcBef>
              <a:spcAft>
                <a:spcPct val="0"/>
              </a:spcAft>
              <a:buClr>
                <a:srgbClr val="0092D2"/>
              </a:buClr>
              <a:buFont typeface="Arial" panose="020B0604020202020204" pitchFamily="34" charset="0"/>
              <a:buChar char="•"/>
            </a:pPr>
            <a:r>
              <a:rPr lang="en-CA" sz="2000" b="1" dirty="0">
                <a:solidFill>
                  <a:srgbClr val="0F6FC6">
                    <a:lumMod val="50000"/>
                  </a:srgbClr>
                </a:solidFill>
                <a:latin typeface="Century Gothic" pitchFamily="34" charset="0"/>
                <a:ea typeface="ヒラギノ角ゴ Pro W3" pitchFamily="126" charset="-128"/>
              </a:rPr>
              <a:t>A Prime Contractor with an ITB </a:t>
            </a:r>
            <a:r>
              <a:rPr lang="en-CA" sz="2000" b="1" dirty="0" smtClean="0">
                <a:solidFill>
                  <a:srgbClr val="0F6FC6">
                    <a:lumMod val="50000"/>
                  </a:srgbClr>
                </a:solidFill>
                <a:latin typeface="Century Gothic" pitchFamily="34" charset="0"/>
                <a:ea typeface="ヒラギノ角ゴ Pro W3" pitchFamily="126" charset="-128"/>
              </a:rPr>
              <a:t>obligation.</a:t>
            </a:r>
            <a:endParaRPr lang="en-CA" sz="2000" b="1" dirty="0">
              <a:solidFill>
                <a:srgbClr val="0F6FC6">
                  <a:lumMod val="50000"/>
                </a:srgbClr>
              </a:solidFill>
              <a:latin typeface="Century Gothic" pitchFamily="34" charset="0"/>
              <a:ea typeface="ヒラギノ角ゴ Pro W3" pitchFamily="126" charset="-128"/>
            </a:endParaRPr>
          </a:p>
          <a:p>
            <a:pPr marL="662940" lvl="1" indent="-342900" defTabSz="457200" eaLnBrk="0" fontAlgn="base" hangingPunct="0">
              <a:spcBef>
                <a:spcPct val="20000"/>
              </a:spcBef>
              <a:spcAft>
                <a:spcPct val="0"/>
              </a:spcAft>
              <a:buClr>
                <a:srgbClr val="0092D2"/>
              </a:buClr>
              <a:buFont typeface="Arial" panose="020B0604020202020204" pitchFamily="34" charset="0"/>
              <a:buChar char="•"/>
            </a:pPr>
            <a:r>
              <a:rPr lang="en-CA" sz="2000" b="1" dirty="0">
                <a:solidFill>
                  <a:srgbClr val="0F6FC6">
                    <a:lumMod val="50000"/>
                  </a:srgbClr>
                </a:solidFill>
                <a:latin typeface="Century Gothic" pitchFamily="34" charset="0"/>
                <a:ea typeface="ヒラギノ角ゴ Pro W3" pitchFamily="126" charset="-128"/>
              </a:rPr>
              <a:t>A Canadian based company with no </a:t>
            </a:r>
            <a:r>
              <a:rPr lang="en-CA" sz="2000" b="1" dirty="0" smtClean="0">
                <a:solidFill>
                  <a:srgbClr val="0F6FC6">
                    <a:lumMod val="50000"/>
                  </a:srgbClr>
                </a:solidFill>
                <a:latin typeface="Century Gothic" pitchFamily="34" charset="0"/>
                <a:ea typeface="ヒラギノ角ゴ Pro W3" pitchFamily="126" charset="-128"/>
              </a:rPr>
              <a:t>ITB obligation.</a:t>
            </a:r>
          </a:p>
          <a:p>
            <a:pPr marL="662940" lvl="1" indent="-342900" defTabSz="457200" eaLnBrk="0" fontAlgn="base" hangingPunct="0">
              <a:spcBef>
                <a:spcPct val="20000"/>
              </a:spcBef>
              <a:spcAft>
                <a:spcPct val="0"/>
              </a:spcAft>
              <a:buClr>
                <a:srgbClr val="0092D2"/>
              </a:buClr>
              <a:buFont typeface="Arial" panose="020B0604020202020204" pitchFamily="34" charset="0"/>
              <a:buChar char="•"/>
            </a:pPr>
            <a:r>
              <a:rPr lang="en-CA" sz="2000" b="1" dirty="0" smtClean="0">
                <a:solidFill>
                  <a:srgbClr val="0F6FC6">
                    <a:lumMod val="50000"/>
                  </a:srgbClr>
                </a:solidFill>
                <a:latin typeface="Century Gothic" pitchFamily="34" charset="0"/>
                <a:ea typeface="ヒラギノ角ゴ Pro W3" pitchFamily="126" charset="-128"/>
              </a:rPr>
              <a:t>A publicly funded Canadian research institute.</a:t>
            </a:r>
            <a:endParaRPr lang="en-CA" sz="2000" b="1" dirty="0">
              <a:solidFill>
                <a:srgbClr val="0F6FC6">
                  <a:lumMod val="50000"/>
                </a:srgbClr>
              </a:solidFill>
              <a:latin typeface="Century Gothic" pitchFamily="34" charset="0"/>
              <a:ea typeface="ヒラギノ角ゴ Pro W3" pitchFamily="126"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892" y="2953237"/>
            <a:ext cx="4078011" cy="298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4052B65-A63D-4976-AC18-B237EFBF88CE}" type="slidenum">
              <a:rPr lang="en-CA" smtClean="0"/>
              <a:t>3</a:t>
            </a:fld>
            <a:endParaRPr lang="en-CA"/>
          </a:p>
        </p:txBody>
      </p:sp>
    </p:spTree>
    <p:extLst>
      <p:ext uri="{BB962C8B-B14F-4D97-AF65-F5344CB8AC3E}">
        <p14:creationId xmlns:p14="http://schemas.microsoft.com/office/powerpoint/2010/main" val="1079953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18" y="0"/>
            <a:ext cx="8229600" cy="1143000"/>
          </a:xfrm>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Example of Public/Private Consortia</a:t>
            </a:r>
            <a:endParaRPr lang="en-CA" sz="3600" dirty="0"/>
          </a:p>
        </p:txBody>
      </p:sp>
      <p:sp>
        <p:nvSpPr>
          <p:cNvPr id="3" name="Content Placeholder 2"/>
          <p:cNvSpPr>
            <a:spLocks noGrp="1"/>
          </p:cNvSpPr>
          <p:nvPr>
            <p:ph idx="1"/>
          </p:nvPr>
        </p:nvSpPr>
        <p:spPr>
          <a:xfrm>
            <a:off x="500534" y="1124744"/>
            <a:ext cx="8229600" cy="4392488"/>
          </a:xfrm>
        </p:spPr>
        <p:txBody>
          <a:bodyPr>
            <a:normAutofit/>
          </a:bodyPr>
          <a:lstStyle/>
          <a:p>
            <a:pPr marL="0" lvl="0" indent="0" defTabSz="457200" eaLnBrk="0" fontAlgn="base" hangingPunct="0">
              <a:spcAft>
                <a:spcPct val="0"/>
              </a:spcAft>
              <a:buClr>
                <a:srgbClr val="0092D2"/>
              </a:buClr>
              <a:buSzTx/>
              <a:buNone/>
            </a:pPr>
            <a:endParaRPr lang="en-US" sz="2200" b="1" dirty="0" smtClean="0">
              <a:solidFill>
                <a:schemeClr val="accent1">
                  <a:lumMod val="50000"/>
                </a:schemeClr>
              </a:solidFill>
              <a:latin typeface="Century Gothic" pitchFamily="34" charset="0"/>
              <a:ea typeface="ヒラギノ角ゴ Pro W3" pitchFamily="126" charset="-128"/>
            </a:endParaRPr>
          </a:p>
          <a:p>
            <a:pPr marL="0" lvl="0" indent="0" defTabSz="457200" eaLnBrk="0" fontAlgn="base" hangingPunct="0">
              <a:spcAft>
                <a:spcPct val="0"/>
              </a:spcAft>
              <a:buClr>
                <a:srgbClr val="0092D2"/>
              </a:buClr>
              <a:buSzTx/>
              <a:buNone/>
            </a:pPr>
            <a:r>
              <a:rPr lang="en-US" sz="2200" b="1" dirty="0" smtClean="0">
                <a:solidFill>
                  <a:schemeClr val="accent1">
                    <a:lumMod val="50000"/>
                  </a:schemeClr>
                </a:solidFill>
                <a:latin typeface="Century Gothic" pitchFamily="34" charset="0"/>
                <a:ea typeface="ヒラギノ角ゴ Pro W3" pitchFamily="126" charset="-128"/>
              </a:rPr>
              <a:t>Consortium in Quantum Computing</a:t>
            </a:r>
          </a:p>
          <a:p>
            <a:pPr marL="0" lvl="0" indent="0" defTabSz="457200" eaLnBrk="0" fontAlgn="base" hangingPunct="0">
              <a:spcAft>
                <a:spcPct val="0"/>
              </a:spcAft>
              <a:buClr>
                <a:srgbClr val="0092D2"/>
              </a:buClr>
              <a:buSzTx/>
              <a:buNone/>
            </a:pPr>
            <a:endParaRPr lang="en-US" sz="2200" b="1" dirty="0" smtClean="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US" sz="2000" b="1" dirty="0" smtClean="0">
                <a:solidFill>
                  <a:schemeClr val="accent1">
                    <a:lumMod val="50000"/>
                  </a:schemeClr>
                </a:solidFill>
                <a:latin typeface="Century Gothic" pitchFamily="34" charset="0"/>
                <a:ea typeface="ヒラギノ角ゴ Pro W3" pitchFamily="126" charset="-128"/>
              </a:rPr>
              <a:t>Prime Contractor: Lockheed Martin Aeronautics Company</a:t>
            </a:r>
          </a:p>
          <a:p>
            <a:pPr marL="342900" lvl="0" indent="-342900" defTabSz="457200" eaLnBrk="0" fontAlgn="base" hangingPunct="0">
              <a:spcAft>
                <a:spcPct val="0"/>
              </a:spcAft>
              <a:buClr>
                <a:srgbClr val="0092D2"/>
              </a:buClr>
              <a:buSzTx/>
              <a:buFont typeface="Arial"/>
              <a:buChar char="•"/>
            </a:pPr>
            <a:r>
              <a:rPr lang="en-US" sz="2000" b="1" dirty="0">
                <a:solidFill>
                  <a:schemeClr val="accent1">
                    <a:lumMod val="50000"/>
                  </a:schemeClr>
                </a:solidFill>
                <a:latin typeface="Century Gothic" pitchFamily="34" charset="0"/>
                <a:ea typeface="ヒラギノ角ゴ Pro W3" pitchFamily="126" charset="-128"/>
              </a:rPr>
              <a:t>R</a:t>
            </a:r>
            <a:r>
              <a:rPr lang="en-US" sz="2000" b="1" dirty="0" smtClean="0">
                <a:solidFill>
                  <a:schemeClr val="accent1">
                    <a:lumMod val="50000"/>
                  </a:schemeClr>
                </a:solidFill>
                <a:latin typeface="Century Gothic" pitchFamily="34" charset="0"/>
                <a:ea typeface="ヒラギノ角ゴ Pro W3" pitchFamily="126" charset="-128"/>
              </a:rPr>
              <a:t>ecipient companies: D-Wave Systems, several Canadian universities</a:t>
            </a:r>
            <a:endParaRPr lang="en-CA" sz="2000" b="1" dirty="0" smtClean="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CA" sz="1800" b="1" dirty="0" smtClean="0">
                <a:solidFill>
                  <a:schemeClr val="accent1">
                    <a:lumMod val="50000"/>
                  </a:schemeClr>
                </a:solidFill>
                <a:latin typeface="Century Gothic" pitchFamily="34" charset="0"/>
                <a:ea typeface="ヒラギノ角ゴ Pro W3" pitchFamily="126" charset="-128"/>
              </a:rPr>
              <a:t>Fulfilling LM’s obligations on the C130J program</a:t>
            </a:r>
          </a:p>
          <a:p>
            <a:pPr marL="342900" lvl="0" indent="-342900" defTabSz="457200" eaLnBrk="0" fontAlgn="base" hangingPunct="0">
              <a:spcAft>
                <a:spcPct val="0"/>
              </a:spcAft>
              <a:buClr>
                <a:srgbClr val="0092D2"/>
              </a:buClr>
              <a:buSzTx/>
              <a:buFont typeface="Arial"/>
              <a:buChar char="•"/>
            </a:pPr>
            <a:r>
              <a:rPr lang="en-CA" sz="1800" b="1" dirty="0">
                <a:solidFill>
                  <a:schemeClr val="accent1">
                    <a:lumMod val="50000"/>
                  </a:schemeClr>
                </a:solidFill>
                <a:latin typeface="Century Gothic" pitchFamily="34" charset="0"/>
                <a:ea typeface="ヒラギノ角ゴ Pro W3" pitchFamily="126" charset="-128"/>
              </a:rPr>
              <a:t>Description: </a:t>
            </a:r>
            <a:r>
              <a:rPr lang="en-CA" sz="1800" b="1" dirty="0" smtClean="0">
                <a:solidFill>
                  <a:schemeClr val="accent1">
                    <a:lumMod val="50000"/>
                  </a:schemeClr>
                </a:solidFill>
                <a:latin typeface="Century Gothic" pitchFamily="34" charset="0"/>
                <a:ea typeface="ヒラギノ角ゴ Pro W3" pitchFamily="126" charset="-128"/>
              </a:rPr>
              <a:t>LM developed the consortia to research quantum computing and purchased D-wave’s first ever quantum computing system.</a:t>
            </a:r>
            <a:endParaRPr lang="en-CA" sz="18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endParaRPr lang="en-CA" sz="18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endParaRPr lang="en-CA" sz="18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endParaRPr lang="en-CA" sz="2000" b="1" dirty="0">
              <a:solidFill>
                <a:schemeClr val="accent1">
                  <a:lumMod val="50000"/>
                </a:schemeClr>
              </a:solidFill>
              <a:latin typeface="Century Gothic" pitchFamily="34" charset="0"/>
              <a:ea typeface="ヒラギノ角ゴ Pro W3" pitchFamily="126"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4" y="98072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314" y="4653136"/>
            <a:ext cx="3810000" cy="1019175"/>
          </a:xfrm>
          <a:prstGeom prst="rect">
            <a:avLst/>
          </a:prstGeom>
        </p:spPr>
      </p:pic>
      <p:sp>
        <p:nvSpPr>
          <p:cNvPr id="5" name="Slide Number Placeholder 4"/>
          <p:cNvSpPr>
            <a:spLocks noGrp="1"/>
          </p:cNvSpPr>
          <p:nvPr>
            <p:ph type="sldNum" sz="quarter" idx="12"/>
          </p:nvPr>
        </p:nvSpPr>
        <p:spPr/>
        <p:txBody>
          <a:bodyPr/>
          <a:lstStyle/>
          <a:p>
            <a:fld id="{64052B65-A63D-4976-AC18-B237EFBF88CE}" type="slidenum">
              <a:rPr lang="en-CA" smtClean="0"/>
              <a:t>4</a:t>
            </a:fld>
            <a:endParaRPr lang="en-CA"/>
          </a:p>
        </p:txBody>
      </p:sp>
    </p:spTree>
    <p:extLst>
      <p:ext uri="{BB962C8B-B14F-4D97-AF65-F5344CB8AC3E}">
        <p14:creationId xmlns:p14="http://schemas.microsoft.com/office/powerpoint/2010/main" val="4235635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Investment Framework</a:t>
            </a:r>
            <a:endParaRPr lang="en-CA" sz="3600" dirty="0"/>
          </a:p>
        </p:txBody>
      </p:sp>
      <p:sp>
        <p:nvSpPr>
          <p:cNvPr id="3" name="Content Placeholder 2"/>
          <p:cNvSpPr>
            <a:spLocks noGrp="1"/>
          </p:cNvSpPr>
          <p:nvPr>
            <p:ph idx="1"/>
          </p:nvPr>
        </p:nvSpPr>
        <p:spPr>
          <a:xfrm>
            <a:off x="447675" y="1412776"/>
            <a:ext cx="8229600" cy="2376264"/>
          </a:xfrm>
        </p:spPr>
        <p:txBody>
          <a:bodyPr>
            <a:normAutofit/>
          </a:bodyPr>
          <a:lstStyle/>
          <a:p>
            <a:pPr marL="342900" lvl="0" indent="-342900" defTabSz="457200" eaLnBrk="0" fontAlgn="base" hangingPunct="0">
              <a:spcAft>
                <a:spcPct val="0"/>
              </a:spcAft>
              <a:buClr>
                <a:srgbClr val="0092D2"/>
              </a:buClr>
              <a:buSzTx/>
              <a:buFont typeface="Arial"/>
              <a:buChar char="•"/>
            </a:pPr>
            <a:r>
              <a:rPr lang="en-US" sz="2000" b="1" dirty="0" smtClean="0">
                <a:solidFill>
                  <a:schemeClr val="accent1">
                    <a:lumMod val="50000"/>
                  </a:schemeClr>
                </a:solidFill>
                <a:latin typeface="Century Gothic" pitchFamily="34" charset="0"/>
                <a:ea typeface="ヒラギノ角ゴ Pro W3" pitchFamily="126" charset="-128"/>
              </a:rPr>
              <a:t>Investment Framework </a:t>
            </a:r>
            <a:r>
              <a:rPr lang="en-CA" sz="2000" b="1" dirty="0">
                <a:solidFill>
                  <a:schemeClr val="accent1">
                    <a:lumMod val="50000"/>
                  </a:schemeClr>
                </a:solidFill>
                <a:latin typeface="Century Gothic" pitchFamily="34" charset="0"/>
                <a:ea typeface="ヒラギノ角ゴ Pro W3" pitchFamily="126" charset="-128"/>
              </a:rPr>
              <a:t>Transactions (IF): The Investment Framework incentivizes prime contractors to invest in research and development as well as commercialization undertakings by SMEs in Canada by crediting their investments in SMEs at multiples of their face value.</a:t>
            </a:r>
          </a:p>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20040" lvl="1" indent="0" defTabSz="457200" eaLnBrk="0" fontAlgn="base" hangingPunct="0">
              <a:spcAft>
                <a:spcPct val="0"/>
              </a:spcAft>
              <a:buClr>
                <a:srgbClr val="0092D2"/>
              </a:buClr>
              <a:buSzTx/>
              <a:buNone/>
            </a:pPr>
            <a:r>
              <a:rPr lang="en-CA" sz="1600" b="1" dirty="0">
                <a:solidFill>
                  <a:schemeClr val="accent1">
                    <a:lumMod val="50000"/>
                  </a:schemeClr>
                </a:solidFill>
                <a:latin typeface="Century Gothic" pitchFamily="34" charset="0"/>
                <a:ea typeface="ヒラギノ角ゴ Pro W3" pitchFamily="126" charset="-128"/>
              </a:rPr>
              <a:t>	</a:t>
            </a:r>
            <a:r>
              <a:rPr lang="en-CA" sz="1600" b="1" dirty="0" smtClean="0">
                <a:solidFill>
                  <a:schemeClr val="accent1">
                    <a:lumMod val="50000"/>
                  </a:schemeClr>
                </a:solidFill>
                <a:latin typeface="Century Gothic" pitchFamily="34" charset="0"/>
                <a:ea typeface="ヒラギノ角ゴ Pro W3" pitchFamily="126" charset="-128"/>
              </a:rPr>
              <a:t>		</a:t>
            </a:r>
            <a:endParaRPr lang="en-US" sz="1600" b="1" dirty="0" smtClean="0">
              <a:solidFill>
                <a:schemeClr val="accent1">
                  <a:lumMod val="50000"/>
                </a:schemeClr>
              </a:solidFill>
              <a:latin typeface="Century Gothic" pitchFamily="34" charset="0"/>
              <a:ea typeface="ヒラギノ角ゴ Pro W3" pitchFamily="126"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989584"/>
            <a:ext cx="4219575"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957" y="4111152"/>
            <a:ext cx="3992563"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4052B65-A63D-4976-AC18-B237EFBF88CE}" type="slidenum">
              <a:rPr lang="en-CA" smtClean="0"/>
              <a:t>5</a:t>
            </a:fld>
            <a:endParaRPr lang="en-CA"/>
          </a:p>
        </p:txBody>
      </p:sp>
    </p:spTree>
    <p:extLst>
      <p:ext uri="{BB962C8B-B14F-4D97-AF65-F5344CB8AC3E}">
        <p14:creationId xmlns:p14="http://schemas.microsoft.com/office/powerpoint/2010/main" val="69765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Example of Investment Framework</a:t>
            </a:r>
            <a:endParaRPr lang="en-CA" sz="3600" dirty="0"/>
          </a:p>
        </p:txBody>
      </p:sp>
      <p:sp>
        <p:nvSpPr>
          <p:cNvPr id="3" name="Content Placeholder 2"/>
          <p:cNvSpPr>
            <a:spLocks noGrp="1"/>
          </p:cNvSpPr>
          <p:nvPr>
            <p:ph idx="1"/>
          </p:nvPr>
        </p:nvSpPr>
        <p:spPr>
          <a:xfrm>
            <a:off x="447675" y="1484784"/>
            <a:ext cx="8229600" cy="3816424"/>
          </a:xfrm>
        </p:spPr>
        <p:txBody>
          <a:bodyPr>
            <a:normAutofit fontScale="92500" lnSpcReduction="20000"/>
          </a:bodyPr>
          <a:lstStyle/>
          <a:p>
            <a:pPr marL="342900" lvl="0" indent="-342900" defTabSz="457200" eaLnBrk="0" fontAlgn="base" hangingPunct="0">
              <a:spcAft>
                <a:spcPct val="0"/>
              </a:spcAft>
              <a:buClr>
                <a:srgbClr val="0092D2"/>
              </a:buClr>
              <a:buSzTx/>
              <a:buFont typeface="Arial"/>
              <a:buChar char="•"/>
            </a:pPr>
            <a:r>
              <a:rPr lang="en-US" sz="2200" b="1" dirty="0" smtClean="0">
                <a:solidFill>
                  <a:schemeClr val="accent1">
                    <a:lumMod val="50000"/>
                  </a:schemeClr>
                </a:solidFill>
                <a:latin typeface="Century Gothic" pitchFamily="34" charset="0"/>
                <a:ea typeface="ヒラギノ角ゴ Pro W3" pitchFamily="126" charset="-128"/>
              </a:rPr>
              <a:t>Solace Power </a:t>
            </a:r>
            <a:r>
              <a:rPr lang="en-CA" sz="2200" b="1" dirty="0" smtClean="0">
                <a:solidFill>
                  <a:schemeClr val="accent1">
                    <a:lumMod val="50000"/>
                  </a:schemeClr>
                </a:solidFill>
                <a:latin typeface="Century Gothic" pitchFamily="34" charset="0"/>
                <a:ea typeface="ヒラギノ角ゴ Pro W3" pitchFamily="126" charset="-128"/>
              </a:rPr>
              <a:t>Inc</a:t>
            </a:r>
            <a:r>
              <a:rPr lang="en-CA" sz="2200" b="1" dirty="0">
                <a:solidFill>
                  <a:schemeClr val="accent1">
                    <a:lumMod val="50000"/>
                  </a:schemeClr>
                </a:solidFill>
                <a:latin typeface="Century Gothic" pitchFamily="34" charset="0"/>
                <a:ea typeface="ヒラギノ角ゴ Pro W3" pitchFamily="126" charset="-128"/>
              </a:rPr>
              <a:t>. of Mount Pearl, Newfoundland and Labrador, received financial and technical support </a:t>
            </a:r>
            <a:r>
              <a:rPr lang="en-CA" sz="2200" b="1" dirty="0" smtClean="0">
                <a:solidFill>
                  <a:schemeClr val="accent1">
                    <a:lumMod val="50000"/>
                  </a:schemeClr>
                </a:solidFill>
                <a:latin typeface="Century Gothic" pitchFamily="34" charset="0"/>
                <a:ea typeface="ヒラギノ角ゴ Pro W3" pitchFamily="126" charset="-128"/>
              </a:rPr>
              <a:t>from Boeing </a:t>
            </a:r>
            <a:r>
              <a:rPr lang="en-CA" sz="2200" b="1" dirty="0">
                <a:solidFill>
                  <a:schemeClr val="accent1">
                    <a:lumMod val="50000"/>
                  </a:schemeClr>
                </a:solidFill>
                <a:latin typeface="Century Gothic" pitchFamily="34" charset="0"/>
                <a:ea typeface="ヒラギノ角ゴ Pro W3" pitchFamily="126" charset="-128"/>
              </a:rPr>
              <a:t>to develop and demonstrate its wireless charging technology. </a:t>
            </a:r>
            <a:endParaRPr lang="en-CA" sz="2200" b="1" dirty="0" smtClean="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CA" sz="2200" b="1" dirty="0">
                <a:solidFill>
                  <a:schemeClr val="accent1">
                    <a:lumMod val="50000"/>
                  </a:schemeClr>
                </a:solidFill>
                <a:latin typeface="Century Gothic" pitchFamily="34" charset="0"/>
                <a:ea typeface="ヒラギノ角ゴ Pro W3" pitchFamily="126" charset="-128"/>
              </a:rPr>
              <a:t>Solace has developed the capability to recharge unmanned aerial vehicles (UAV) in flight through wireless electrical energy. This will enable UAVs to travel further from station and stay in the air for longer periods of time.</a:t>
            </a:r>
          </a:p>
          <a:p>
            <a:pPr marL="342900" lvl="0" indent="-342900" defTabSz="457200" eaLnBrk="0" fontAlgn="base" hangingPunct="0">
              <a:spcAft>
                <a:spcPct val="0"/>
              </a:spcAft>
              <a:buClr>
                <a:srgbClr val="0092D2"/>
              </a:buClr>
              <a:buSzTx/>
              <a:buFont typeface="Arial"/>
              <a:buChar char="•"/>
            </a:pPr>
            <a:r>
              <a:rPr lang="en-CA" sz="2200" b="1" smtClean="0">
                <a:solidFill>
                  <a:schemeClr val="accent1">
                    <a:lumMod val="50000"/>
                  </a:schemeClr>
                </a:solidFill>
                <a:latin typeface="Century Gothic" pitchFamily="34" charset="0"/>
                <a:ea typeface="ヒラギノ角ゴ Pro W3" pitchFamily="126" charset="-128"/>
              </a:rPr>
              <a:t>Boeing </a:t>
            </a:r>
            <a:r>
              <a:rPr lang="en-CA" sz="2200" b="1" dirty="0">
                <a:solidFill>
                  <a:schemeClr val="accent1">
                    <a:lumMod val="50000"/>
                  </a:schemeClr>
                </a:solidFill>
                <a:latin typeface="Century Gothic" pitchFamily="34" charset="0"/>
                <a:ea typeface="ヒラギノ角ゴ Pro W3" pitchFamily="126" charset="-128"/>
              </a:rPr>
              <a:t>made this investment as part of its Industrial and Technological Benefits Policy obligations resulting from the Government's December 2014 purchase of a C-17 Globemaster III aircraft</a:t>
            </a:r>
            <a:r>
              <a:rPr lang="en-CA" sz="2200" b="1" dirty="0" smtClean="0">
                <a:solidFill>
                  <a:schemeClr val="accent1">
                    <a:lumMod val="50000"/>
                  </a:schemeClr>
                </a:solidFill>
                <a:latin typeface="Century Gothic" pitchFamily="34" charset="0"/>
                <a:ea typeface="ヒラギノ角ゴ Pro W3" pitchFamily="126" charset="-128"/>
              </a:rPr>
              <a:t>.</a:t>
            </a:r>
            <a:endParaRPr lang="en-CA" sz="22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20040" lvl="1" indent="0" defTabSz="457200" eaLnBrk="0" fontAlgn="base" hangingPunct="0">
              <a:spcAft>
                <a:spcPct val="0"/>
              </a:spcAft>
              <a:buClr>
                <a:srgbClr val="0092D2"/>
              </a:buClr>
              <a:buSzTx/>
              <a:buNone/>
            </a:pPr>
            <a:r>
              <a:rPr lang="en-CA" sz="1600" b="1" dirty="0">
                <a:solidFill>
                  <a:schemeClr val="accent1">
                    <a:lumMod val="50000"/>
                  </a:schemeClr>
                </a:solidFill>
                <a:latin typeface="Century Gothic" pitchFamily="34" charset="0"/>
                <a:ea typeface="ヒラギノ角ゴ Pro W3" pitchFamily="126" charset="-128"/>
              </a:rPr>
              <a:t>	</a:t>
            </a:r>
            <a:r>
              <a:rPr lang="en-CA" sz="1600" b="1" dirty="0" smtClean="0">
                <a:solidFill>
                  <a:schemeClr val="accent1">
                    <a:lumMod val="50000"/>
                  </a:schemeClr>
                </a:solidFill>
                <a:latin typeface="Century Gothic" pitchFamily="34" charset="0"/>
                <a:ea typeface="ヒラギノ角ゴ Pro W3" pitchFamily="126" charset="-128"/>
              </a:rPr>
              <a:t>		</a:t>
            </a:r>
            <a:endParaRPr lang="en-US" sz="1600" b="1" dirty="0" smtClean="0">
              <a:solidFill>
                <a:schemeClr val="accent1">
                  <a:lumMod val="50000"/>
                </a:schemeClr>
              </a:solidFill>
              <a:latin typeface="Century Gothic" pitchFamily="34" charset="0"/>
              <a:ea typeface="ヒラギノ角ゴ Pro W3" pitchFamily="126"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23" y="4963864"/>
            <a:ext cx="6600726"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177" t="37888" r="19615" b="37163"/>
          <a:stretch/>
        </p:blipFill>
        <p:spPr bwMode="auto">
          <a:xfrm>
            <a:off x="1115616" y="4971801"/>
            <a:ext cx="2363689"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971801"/>
            <a:ext cx="391953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4052B65-A63D-4976-AC18-B237EFBF88CE}" type="slidenum">
              <a:rPr lang="en-CA" smtClean="0"/>
              <a:t>6</a:t>
            </a:fld>
            <a:endParaRPr lang="en-CA"/>
          </a:p>
        </p:txBody>
      </p:sp>
    </p:spTree>
    <p:extLst>
      <p:ext uri="{BB962C8B-B14F-4D97-AF65-F5344CB8AC3E}">
        <p14:creationId xmlns:p14="http://schemas.microsoft.com/office/powerpoint/2010/main" val="239694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AIF</a:t>
            </a:r>
            <a:endParaRPr lang="en-CA" sz="3600" dirty="0"/>
          </a:p>
        </p:txBody>
      </p:sp>
      <p:sp>
        <p:nvSpPr>
          <p:cNvPr id="3" name="Content Placeholder 2"/>
          <p:cNvSpPr>
            <a:spLocks noGrp="1"/>
          </p:cNvSpPr>
          <p:nvPr>
            <p:ph idx="1"/>
          </p:nvPr>
        </p:nvSpPr>
        <p:spPr>
          <a:xfrm>
            <a:off x="447675" y="1484784"/>
            <a:ext cx="8229600" cy="3816424"/>
          </a:xfrm>
        </p:spPr>
        <p:txBody>
          <a:bodyPr>
            <a:normAutofit/>
          </a:bodyPr>
          <a:lstStyle/>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20040" lvl="1" indent="0" defTabSz="457200" eaLnBrk="0" fontAlgn="base" hangingPunct="0">
              <a:spcAft>
                <a:spcPct val="0"/>
              </a:spcAft>
              <a:buClr>
                <a:srgbClr val="0092D2"/>
              </a:buClr>
              <a:buSzTx/>
              <a:buNone/>
            </a:pPr>
            <a:r>
              <a:rPr lang="en-CA" sz="1600" b="1" dirty="0">
                <a:solidFill>
                  <a:schemeClr val="accent1">
                    <a:lumMod val="50000"/>
                  </a:schemeClr>
                </a:solidFill>
                <a:latin typeface="Century Gothic" pitchFamily="34" charset="0"/>
                <a:ea typeface="ヒラギノ角ゴ Pro W3" pitchFamily="126" charset="-128"/>
              </a:rPr>
              <a:t>	</a:t>
            </a:r>
            <a:r>
              <a:rPr lang="en-CA" sz="1600" b="1" dirty="0" smtClean="0">
                <a:solidFill>
                  <a:schemeClr val="accent1">
                    <a:lumMod val="50000"/>
                  </a:schemeClr>
                </a:solidFill>
                <a:latin typeface="Century Gothic" pitchFamily="34" charset="0"/>
                <a:ea typeface="ヒラギノ角ゴ Pro W3" pitchFamily="126" charset="-128"/>
              </a:rPr>
              <a:t>		</a:t>
            </a:r>
            <a:endParaRPr lang="en-US" sz="1600" b="1" dirty="0" smtClean="0">
              <a:solidFill>
                <a:schemeClr val="accent1">
                  <a:lumMod val="50000"/>
                </a:schemeClr>
              </a:solidFill>
              <a:latin typeface="Century Gothic" pitchFamily="34" charset="0"/>
              <a:ea typeface="ヒラギノ角ゴ Pro W3" pitchFamily="126"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5138" y="1443841"/>
            <a:ext cx="7707262" cy="4093428"/>
          </a:xfrm>
          <a:prstGeom prst="rect">
            <a:avLst/>
          </a:prstGeom>
        </p:spPr>
        <p:txBody>
          <a:bodyPr wrap="square">
            <a:spAutoFit/>
          </a:bodyPr>
          <a:lstStyle/>
          <a:p>
            <a:endParaRPr lang="en-US" sz="2000" b="1" dirty="0" smtClean="0">
              <a:solidFill>
                <a:schemeClr val="accent1">
                  <a:lumMod val="50000"/>
                </a:schemeClr>
              </a:solidFill>
              <a:latin typeface="Century Gothic" panose="020B0502020202020204" pitchFamily="34" charset="0"/>
            </a:endParaRPr>
          </a:p>
          <a:p>
            <a:r>
              <a:rPr lang="en-US" sz="2000" b="1" dirty="0" smtClean="0">
                <a:solidFill>
                  <a:schemeClr val="accent1">
                    <a:lumMod val="50000"/>
                  </a:schemeClr>
                </a:solidFill>
                <a:latin typeface="Century Gothic" panose="020B0502020202020204" pitchFamily="34" charset="0"/>
              </a:rPr>
              <a:t>The </a:t>
            </a:r>
            <a:r>
              <a:rPr lang="en-US" sz="2000" b="1" dirty="0">
                <a:solidFill>
                  <a:schemeClr val="accent1">
                    <a:lumMod val="50000"/>
                  </a:schemeClr>
                </a:solidFill>
                <a:latin typeface="Century Gothic" panose="020B0502020202020204" pitchFamily="34" charset="0"/>
              </a:rPr>
              <a:t>Atlantic Innovation Fund encourages partnerships among private sector firms, universities, colleges and other research institutions to develop and commercialize new or improved products and services</a:t>
            </a:r>
            <a:r>
              <a:rPr lang="en-US" sz="2000" b="1" dirty="0" smtClean="0">
                <a:solidFill>
                  <a:schemeClr val="accent1">
                    <a:lumMod val="50000"/>
                  </a:schemeClr>
                </a:solidFill>
                <a:latin typeface="Century Gothic" panose="020B0502020202020204" pitchFamily="34" charset="0"/>
              </a:rPr>
              <a:t>.</a:t>
            </a:r>
          </a:p>
          <a:p>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Provides up to $</a:t>
            </a:r>
            <a:r>
              <a:rPr lang="en-US" sz="2000" b="1" dirty="0" smtClean="0">
                <a:solidFill>
                  <a:schemeClr val="accent1">
                    <a:lumMod val="50000"/>
                  </a:schemeClr>
                </a:solidFill>
                <a:latin typeface="Century Gothic" panose="020B0502020202020204" pitchFamily="34" charset="0"/>
              </a:rPr>
              <a:t>3 million </a:t>
            </a:r>
            <a:r>
              <a:rPr lang="en-US" sz="2000" b="1" dirty="0">
                <a:solidFill>
                  <a:schemeClr val="accent1">
                    <a:lumMod val="50000"/>
                  </a:schemeClr>
                </a:solidFill>
                <a:latin typeface="Century Gothic" panose="020B0502020202020204" pitchFamily="34" charset="0"/>
              </a:rPr>
              <a:t>in </a:t>
            </a:r>
            <a:r>
              <a:rPr lang="en-US" sz="2000" b="1" dirty="0" smtClean="0">
                <a:solidFill>
                  <a:schemeClr val="accent1">
                    <a:lumMod val="50000"/>
                  </a:schemeClr>
                </a:solidFill>
                <a:latin typeface="Century Gothic" panose="020B0502020202020204" pitchFamily="34" charset="0"/>
              </a:rPr>
              <a:t>assistance</a:t>
            </a:r>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75% of eligible costs</a:t>
            </a:r>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New, </a:t>
            </a:r>
            <a:r>
              <a:rPr lang="en-US" sz="2000" b="1" dirty="0" smtClean="0">
                <a:solidFill>
                  <a:schemeClr val="accent1">
                    <a:lumMod val="50000"/>
                  </a:schemeClr>
                </a:solidFill>
                <a:latin typeface="Century Gothic" panose="020B0502020202020204" pitchFamily="34" charset="0"/>
              </a:rPr>
              <a:t>simplified</a:t>
            </a:r>
            <a:r>
              <a:rPr lang="en-US" sz="2000" b="1" dirty="0">
                <a:solidFill>
                  <a:schemeClr val="accent1">
                    <a:lumMod val="50000"/>
                  </a:schemeClr>
                </a:solidFill>
                <a:latin typeface="Century Gothic" panose="020B0502020202020204" pitchFamily="34" charset="0"/>
              </a:rPr>
              <a:t>, </a:t>
            </a:r>
            <a:r>
              <a:rPr lang="en-US" sz="2000" b="1" dirty="0" smtClean="0">
                <a:solidFill>
                  <a:schemeClr val="accent1">
                    <a:lumMod val="50000"/>
                  </a:schemeClr>
                </a:solidFill>
                <a:latin typeface="Century Gothic" panose="020B0502020202020204" pitchFamily="34" charset="0"/>
              </a:rPr>
              <a:t>continuous </a:t>
            </a:r>
            <a:r>
              <a:rPr lang="en-US" sz="2000" b="1" dirty="0">
                <a:solidFill>
                  <a:schemeClr val="accent1">
                    <a:lumMod val="50000"/>
                  </a:schemeClr>
                </a:solidFill>
                <a:latin typeface="Century Gothic" panose="020B0502020202020204" pitchFamily="34" charset="0"/>
              </a:rPr>
              <a:t>a</a:t>
            </a:r>
            <a:r>
              <a:rPr lang="en-US" sz="2000" b="1" dirty="0" smtClean="0">
                <a:solidFill>
                  <a:schemeClr val="accent1">
                    <a:lumMod val="50000"/>
                  </a:schemeClr>
                </a:solidFill>
                <a:latin typeface="Century Gothic" panose="020B0502020202020204" pitchFamily="34" charset="0"/>
              </a:rPr>
              <a:t>pplication </a:t>
            </a:r>
            <a:r>
              <a:rPr lang="en-US" sz="2000" b="1" dirty="0">
                <a:solidFill>
                  <a:schemeClr val="accent1">
                    <a:lumMod val="50000"/>
                  </a:schemeClr>
                </a:solidFill>
                <a:latin typeface="Century Gothic" panose="020B0502020202020204" pitchFamily="34" charset="0"/>
              </a:rPr>
              <a:t>p</a:t>
            </a:r>
            <a:r>
              <a:rPr lang="en-US" sz="2000" b="1" dirty="0" smtClean="0">
                <a:solidFill>
                  <a:schemeClr val="accent1">
                    <a:lumMod val="50000"/>
                  </a:schemeClr>
                </a:solidFill>
                <a:latin typeface="Century Gothic" panose="020B0502020202020204" pitchFamily="34" charset="0"/>
              </a:rPr>
              <a:t>rocess</a:t>
            </a:r>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ACOA will assess;</a:t>
            </a:r>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Technical </a:t>
            </a:r>
            <a:r>
              <a:rPr lang="en-US" sz="2000" b="1" dirty="0" smtClean="0">
                <a:solidFill>
                  <a:schemeClr val="accent1">
                    <a:lumMod val="50000"/>
                  </a:schemeClr>
                </a:solidFill>
                <a:latin typeface="Century Gothic" panose="020B0502020202020204" pitchFamily="34" charset="0"/>
              </a:rPr>
              <a:t>soundness</a:t>
            </a:r>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Commercialization</a:t>
            </a:r>
            <a:endParaRPr lang="en-CA" sz="2000" b="1" dirty="0">
              <a:solidFill>
                <a:schemeClr val="accent1">
                  <a:lumMod val="50000"/>
                </a:schemeClr>
              </a:solidFill>
              <a:latin typeface="Century Gothic" panose="020B0502020202020204" pitchFamily="34" charset="0"/>
            </a:endParaRPr>
          </a:p>
          <a:p>
            <a:pPr marL="342900" indent="-342900">
              <a:buClr>
                <a:schemeClr val="accent1"/>
              </a:buClr>
              <a:buFont typeface="Arial" panose="020B0604020202020204" pitchFamily="34" charset="0"/>
              <a:buChar char="•"/>
            </a:pPr>
            <a:r>
              <a:rPr lang="en-US" sz="2000" b="1" dirty="0">
                <a:solidFill>
                  <a:schemeClr val="accent1">
                    <a:lumMod val="50000"/>
                  </a:schemeClr>
                </a:solidFill>
                <a:latin typeface="Century Gothic" panose="020B0502020202020204" pitchFamily="34" charset="0"/>
              </a:rPr>
              <a:t>Economic </a:t>
            </a:r>
            <a:r>
              <a:rPr lang="en-US" sz="2000" b="1" dirty="0" smtClean="0">
                <a:solidFill>
                  <a:schemeClr val="accent1">
                    <a:lumMod val="50000"/>
                  </a:schemeClr>
                </a:solidFill>
                <a:latin typeface="Century Gothic" panose="020B0502020202020204" pitchFamily="34" charset="0"/>
              </a:rPr>
              <a:t>benefit </a:t>
            </a:r>
            <a:r>
              <a:rPr lang="en-US" sz="2000" b="1" dirty="0">
                <a:solidFill>
                  <a:schemeClr val="accent1">
                    <a:lumMod val="50000"/>
                  </a:schemeClr>
                </a:solidFill>
                <a:latin typeface="Century Gothic" panose="020B0502020202020204" pitchFamily="34" charset="0"/>
              </a:rPr>
              <a:t>for Atlantic Canada</a:t>
            </a:r>
            <a:endParaRPr lang="en-CA" sz="2000" b="1" dirty="0">
              <a:solidFill>
                <a:schemeClr val="accent1">
                  <a:lumMod val="50000"/>
                </a:schemeClr>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64052B65-A63D-4976-AC18-B237EFBF88CE}" type="slidenum">
              <a:rPr lang="en-CA" smtClean="0"/>
              <a:t>7</a:t>
            </a:fld>
            <a:endParaRPr lang="en-CA"/>
          </a:p>
        </p:txBody>
      </p:sp>
    </p:spTree>
    <p:extLst>
      <p:ext uri="{BB962C8B-B14F-4D97-AF65-F5344CB8AC3E}">
        <p14:creationId xmlns:p14="http://schemas.microsoft.com/office/powerpoint/2010/main" val="2122018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kern="0" dirty="0" smtClean="0">
                <a:ln>
                  <a:noFill/>
                </a:ln>
                <a:solidFill>
                  <a:srgbClr val="0092D2"/>
                </a:solidFill>
                <a:effectLst/>
                <a:latin typeface="Century Gothic" panose="020B0502020202020204" pitchFamily="34" charset="0"/>
                <a:ea typeface="ヒラギノ角ゴ Pro W3" pitchFamily="127" charset="-128"/>
              </a:rPr>
              <a:t>Build in Canada Innovation Program</a:t>
            </a:r>
            <a:endParaRPr lang="en-CA" sz="3600" dirty="0"/>
          </a:p>
        </p:txBody>
      </p:sp>
      <p:sp>
        <p:nvSpPr>
          <p:cNvPr id="3" name="Content Placeholder 2"/>
          <p:cNvSpPr>
            <a:spLocks noGrp="1"/>
          </p:cNvSpPr>
          <p:nvPr>
            <p:ph idx="1"/>
          </p:nvPr>
        </p:nvSpPr>
        <p:spPr>
          <a:xfrm>
            <a:off x="447675" y="1484784"/>
            <a:ext cx="8229600" cy="5040560"/>
          </a:xfrm>
        </p:spPr>
        <p:txBody>
          <a:bodyPr>
            <a:normAutofit lnSpcReduction="10000"/>
          </a:bodyPr>
          <a:lstStyle/>
          <a:p>
            <a:pPr marL="0" lvl="0" indent="0" defTabSz="457200" eaLnBrk="0" fontAlgn="base" hangingPunct="0">
              <a:spcAft>
                <a:spcPct val="0"/>
              </a:spcAft>
              <a:buClr>
                <a:srgbClr val="0092D2"/>
              </a:buClr>
              <a:buSzTx/>
              <a:buNone/>
            </a:pPr>
            <a:r>
              <a:rPr lang="en-US" sz="2400" b="1" dirty="0" smtClean="0">
                <a:solidFill>
                  <a:schemeClr val="accent1">
                    <a:lumMod val="50000"/>
                  </a:schemeClr>
                </a:solidFill>
                <a:latin typeface="Century Gothic" pitchFamily="34" charset="0"/>
                <a:ea typeface="ヒラギノ角ゴ Pro W3" pitchFamily="126" charset="-128"/>
              </a:rPr>
              <a:t>Background</a:t>
            </a:r>
          </a:p>
          <a:p>
            <a:pPr marL="342900" indent="-342900" defTabSz="457200" eaLnBrk="0" fontAlgn="base" hangingPunct="0">
              <a:spcAft>
                <a:spcPct val="0"/>
              </a:spcAft>
              <a:buClr>
                <a:srgbClr val="0092D2"/>
              </a:buClr>
              <a:buSzTx/>
              <a:buFont typeface="Arial" panose="020B0604020202020204" pitchFamily="34" charset="0"/>
              <a:buChar char="•"/>
            </a:pPr>
            <a:r>
              <a:rPr lang="en-US" sz="2000" b="1" dirty="0" smtClean="0">
                <a:solidFill>
                  <a:schemeClr val="accent1">
                    <a:lumMod val="50000"/>
                  </a:schemeClr>
                </a:solidFill>
                <a:latin typeface="Century Gothic" pitchFamily="34" charset="0"/>
                <a:ea typeface="ヒラギノ角ゴ Pro W3" pitchFamily="126" charset="-128"/>
              </a:rPr>
              <a:t>The Build in Canada Innovation Program was made permanent in 2012.</a:t>
            </a:r>
          </a:p>
          <a:p>
            <a:pPr marL="342900" indent="-342900" defTabSz="457200" eaLnBrk="0" fontAlgn="base" hangingPunct="0">
              <a:spcAft>
                <a:spcPct val="0"/>
              </a:spcAft>
              <a:buClr>
                <a:srgbClr val="0092D2"/>
              </a:buClr>
              <a:buSzTx/>
              <a:buFont typeface="Arial" panose="020B0604020202020204" pitchFamily="34" charset="0"/>
              <a:buChar char="•"/>
            </a:pPr>
            <a:r>
              <a:rPr lang="en-US" sz="2000" b="1" dirty="0" smtClean="0">
                <a:solidFill>
                  <a:schemeClr val="accent1">
                    <a:lumMod val="50000"/>
                  </a:schemeClr>
                </a:solidFill>
                <a:latin typeface="Century Gothic" pitchFamily="34" charset="0"/>
                <a:ea typeface="ヒラギノ角ゴ Pro W3" pitchFamily="126" charset="-128"/>
              </a:rPr>
              <a:t>As of 2016, annual funding will be $40 million.</a:t>
            </a:r>
          </a:p>
          <a:p>
            <a:pPr marL="0" indent="0" defTabSz="457200" eaLnBrk="0" fontAlgn="base" hangingPunct="0">
              <a:spcAft>
                <a:spcPct val="0"/>
              </a:spcAft>
              <a:buClr>
                <a:srgbClr val="0092D2"/>
              </a:buClr>
              <a:buSzTx/>
              <a:buNone/>
            </a:pPr>
            <a:r>
              <a:rPr lang="en-US" sz="2400" b="1" dirty="0" smtClean="0">
                <a:solidFill>
                  <a:schemeClr val="accent1">
                    <a:lumMod val="50000"/>
                  </a:schemeClr>
                </a:solidFill>
                <a:latin typeface="Century Gothic" pitchFamily="34" charset="0"/>
                <a:ea typeface="ヒラギノ角ゴ Pro W3" pitchFamily="126" charset="-128"/>
              </a:rPr>
              <a:t>What the program does</a:t>
            </a:r>
          </a:p>
          <a:p>
            <a:pPr marL="342900" indent="-342900" defTabSz="457200" eaLnBrk="0" fontAlgn="base" hangingPunct="0">
              <a:spcAft>
                <a:spcPct val="0"/>
              </a:spcAft>
              <a:buClr>
                <a:srgbClr val="0092D2"/>
              </a:buClr>
              <a:buSzTx/>
              <a:buFont typeface="Arial" panose="020B0604020202020204" pitchFamily="34" charset="0"/>
              <a:buChar char="•"/>
            </a:pPr>
            <a:r>
              <a:rPr lang="en-US" sz="2000" b="1" dirty="0" smtClean="0">
                <a:solidFill>
                  <a:schemeClr val="accent1">
                    <a:lumMod val="50000"/>
                  </a:schemeClr>
                </a:solidFill>
                <a:latin typeface="Century Gothic" pitchFamily="34" charset="0"/>
                <a:ea typeface="ヒラギノ角ゴ Pro W3" pitchFamily="126" charset="-128"/>
              </a:rPr>
              <a:t>Through a competitive procurement process, the government buys innovative pre-commercial goods and services, and tests them in government departments and other partners.</a:t>
            </a:r>
          </a:p>
          <a:p>
            <a:pPr marL="0" indent="0" defTabSz="457200" eaLnBrk="0" fontAlgn="base" hangingPunct="0">
              <a:spcAft>
                <a:spcPct val="0"/>
              </a:spcAft>
              <a:buClr>
                <a:srgbClr val="0092D2"/>
              </a:buClr>
              <a:buSzTx/>
              <a:buNone/>
            </a:pPr>
            <a:r>
              <a:rPr lang="en-US" sz="2400" b="1" dirty="0" smtClean="0">
                <a:solidFill>
                  <a:schemeClr val="accent1">
                    <a:lumMod val="50000"/>
                  </a:schemeClr>
                </a:solidFill>
                <a:latin typeface="Century Gothic" pitchFamily="34" charset="0"/>
                <a:ea typeface="ヒラギノ角ゴ Pro W3" pitchFamily="126" charset="-128"/>
              </a:rPr>
              <a:t>The Result</a:t>
            </a:r>
          </a:p>
          <a:p>
            <a:pPr marL="342900" indent="-342900" defTabSz="457200" eaLnBrk="0" fontAlgn="base" hangingPunct="0">
              <a:spcAft>
                <a:spcPct val="0"/>
              </a:spcAft>
              <a:buClr>
                <a:srgbClr val="0092D2"/>
              </a:buClr>
              <a:buSzTx/>
              <a:buFont typeface="Arial" panose="020B0604020202020204" pitchFamily="34" charset="0"/>
              <a:buChar char="•"/>
            </a:pPr>
            <a:r>
              <a:rPr lang="en-US" sz="2000" b="1" dirty="0" smtClean="0">
                <a:solidFill>
                  <a:schemeClr val="accent1">
                    <a:lumMod val="50000"/>
                  </a:schemeClr>
                </a:solidFill>
                <a:latin typeface="Century Gothic" pitchFamily="34" charset="0"/>
                <a:ea typeface="ヒラギノ角ゴ Pro W3" pitchFamily="126" charset="-128"/>
              </a:rPr>
              <a:t>A win-win for both Canadian businesses and testing </a:t>
            </a:r>
            <a:r>
              <a:rPr lang="en-US" sz="2000" b="1" dirty="0" smtClean="0">
                <a:solidFill>
                  <a:schemeClr val="accent1">
                    <a:lumMod val="50000"/>
                  </a:schemeClr>
                </a:solidFill>
                <a:latin typeface="Century Gothic" pitchFamily="34" charset="0"/>
                <a:ea typeface="ヒラギノ角ゴ Pro W3" pitchFamily="126" charset="-128"/>
              </a:rPr>
              <a:t>partners.</a:t>
            </a:r>
            <a:endParaRPr lang="en-US" sz="2000" b="1" dirty="0" smtClean="0">
              <a:solidFill>
                <a:schemeClr val="accent1">
                  <a:lumMod val="50000"/>
                </a:schemeClr>
              </a:solidFill>
              <a:latin typeface="Century Gothic" pitchFamily="34" charset="0"/>
              <a:ea typeface="ヒラギノ角ゴ Pro W3" pitchFamily="126" charset="-128"/>
            </a:endParaRPr>
          </a:p>
          <a:p>
            <a:pPr marL="662940" lvl="1" indent="-342900" defTabSz="457200" eaLnBrk="0" fontAlgn="base" hangingPunct="0">
              <a:spcAft>
                <a:spcPct val="0"/>
              </a:spcAft>
              <a:buClr>
                <a:srgbClr val="0092D2"/>
              </a:buClr>
              <a:buSzTx/>
              <a:buFont typeface="Arial" panose="020B0604020202020204" pitchFamily="34" charset="0"/>
              <a:buChar char="•"/>
            </a:pPr>
            <a:r>
              <a:rPr lang="en-US" sz="2000" b="1" dirty="0" smtClean="0">
                <a:solidFill>
                  <a:schemeClr val="accent1">
                    <a:lumMod val="50000"/>
                  </a:schemeClr>
                </a:solidFill>
                <a:latin typeface="Century Gothic" pitchFamily="34" charset="0"/>
                <a:ea typeface="ヒラギノ角ゴ Pro W3" pitchFamily="126" charset="-128"/>
              </a:rPr>
              <a:t>Businesses are better able to take the next step and sell their innovation on the </a:t>
            </a:r>
            <a:r>
              <a:rPr lang="en-US" sz="2000" b="1" dirty="0" smtClean="0">
                <a:solidFill>
                  <a:schemeClr val="accent1">
                    <a:lumMod val="50000"/>
                  </a:schemeClr>
                </a:solidFill>
                <a:latin typeface="Century Gothic" pitchFamily="34" charset="0"/>
                <a:ea typeface="ヒラギノ角ゴ Pro W3" pitchFamily="126" charset="-128"/>
              </a:rPr>
              <a:t>marketplace.</a:t>
            </a:r>
            <a:endParaRPr lang="en-US" sz="2000" b="1" dirty="0" smtClean="0">
              <a:solidFill>
                <a:schemeClr val="accent1">
                  <a:lumMod val="50000"/>
                </a:schemeClr>
              </a:solidFill>
              <a:latin typeface="Century Gothic" pitchFamily="34" charset="0"/>
              <a:ea typeface="ヒラギノ角ゴ Pro W3" pitchFamily="126" charset="-128"/>
            </a:endParaRPr>
          </a:p>
          <a:p>
            <a:pPr marL="662940" lvl="1" indent="-342900" defTabSz="457200" eaLnBrk="0" fontAlgn="base" hangingPunct="0">
              <a:spcAft>
                <a:spcPct val="0"/>
              </a:spcAft>
              <a:buClr>
                <a:srgbClr val="0092D2"/>
              </a:buClr>
              <a:buSzTx/>
              <a:buFont typeface="Arial" panose="020B0604020202020204" pitchFamily="34" charset="0"/>
              <a:buChar char="•"/>
            </a:pPr>
            <a:r>
              <a:rPr lang="en-US" sz="2000" b="1" dirty="0" smtClean="0">
                <a:solidFill>
                  <a:schemeClr val="accent1">
                    <a:lumMod val="50000"/>
                  </a:schemeClr>
                </a:solidFill>
                <a:latin typeface="Century Gothic" pitchFamily="34" charset="0"/>
                <a:ea typeface="ヒラギノ角ゴ Pro W3" pitchFamily="126" charset="-128"/>
              </a:rPr>
              <a:t>Partners test, assess and keep innovations that are not yet available in the </a:t>
            </a:r>
            <a:r>
              <a:rPr lang="en-US" sz="2000" b="1" dirty="0" smtClean="0">
                <a:solidFill>
                  <a:schemeClr val="accent1">
                    <a:lumMod val="50000"/>
                  </a:schemeClr>
                </a:solidFill>
                <a:latin typeface="Century Gothic" pitchFamily="34" charset="0"/>
                <a:ea typeface="ヒラギノ角ゴ Pro W3" pitchFamily="126" charset="-128"/>
              </a:rPr>
              <a:t>market.</a:t>
            </a:r>
            <a:endParaRPr lang="en-US" sz="2000" b="1" dirty="0">
              <a:solidFill>
                <a:schemeClr val="accent1">
                  <a:lumMod val="50000"/>
                </a:schemeClr>
              </a:solidFill>
              <a:latin typeface="Century Gothic" pitchFamily="34" charset="0"/>
              <a:ea typeface="ヒラギノ角ゴ Pro W3" pitchFamily="126"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4052B65-A63D-4976-AC18-B237EFBF88CE}" type="slidenum">
              <a:rPr lang="en-CA" smtClean="0"/>
              <a:t>8</a:t>
            </a:fld>
            <a:endParaRPr lang="en-CA"/>
          </a:p>
        </p:txBody>
      </p:sp>
    </p:spTree>
    <p:extLst>
      <p:ext uri="{BB962C8B-B14F-4D97-AF65-F5344CB8AC3E}">
        <p14:creationId xmlns:p14="http://schemas.microsoft.com/office/powerpoint/2010/main" val="19101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2132856"/>
            <a:ext cx="9144000" cy="42484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sp>
        <p:nvSpPr>
          <p:cNvPr id="7173" name="Rectangle 37"/>
          <p:cNvSpPr>
            <a:spLocks noChangeArrowheads="1"/>
          </p:cNvSpPr>
          <p:nvPr/>
        </p:nvSpPr>
        <p:spPr bwMode="auto">
          <a:xfrm>
            <a:off x="611560" y="1127902"/>
            <a:ext cx="8208962" cy="1258806"/>
          </a:xfrm>
          <a:prstGeom prst="rect">
            <a:avLst/>
          </a:prstGeom>
          <a:noFill/>
          <a:ln w="9525">
            <a:noFill/>
            <a:miter lim="800000"/>
            <a:headEnd/>
            <a:tailEnd/>
          </a:ln>
        </p:spPr>
        <p:txBody>
          <a:bodyPr>
            <a:spAutoFit/>
          </a:bodyPr>
          <a:lstStyle/>
          <a:p>
            <a:pPr marL="342900" lvl="0" indent="-342900" defTabSz="457200" eaLnBrk="0" fontAlgn="base" hangingPunct="0">
              <a:spcBef>
                <a:spcPct val="20000"/>
              </a:spcBef>
              <a:spcAft>
                <a:spcPct val="0"/>
              </a:spcAft>
              <a:buClr>
                <a:srgbClr val="0092D2"/>
              </a:buClr>
              <a:buFont typeface="Arial" panose="020B0604020202020204" pitchFamily="34" charset="0"/>
              <a:buChar char="•"/>
            </a:pPr>
            <a:r>
              <a:rPr lang="en-CA" b="1" dirty="0" smtClean="0">
                <a:solidFill>
                  <a:srgbClr val="0F6FC6">
                    <a:lumMod val="50000"/>
                  </a:srgbClr>
                </a:solidFill>
                <a:latin typeface="Century Gothic" pitchFamily="34" charset="0"/>
                <a:ea typeface="ヒラギノ角ゴ Pro W3" pitchFamily="126" charset="-128"/>
              </a:rPr>
              <a:t>All Proposals must meet the following </a:t>
            </a:r>
            <a:r>
              <a:rPr lang="en-CA" sz="2000" b="1" dirty="0" smtClean="0">
                <a:solidFill>
                  <a:srgbClr val="0F6FC6">
                    <a:lumMod val="50000"/>
                  </a:srgbClr>
                </a:solidFill>
                <a:latin typeface="Century Gothic" pitchFamily="34" charset="0"/>
                <a:ea typeface="ヒラギノ角ゴ Pro W3" pitchFamily="126" charset="-128"/>
              </a:rPr>
              <a:t>Mandatory Criteria </a:t>
            </a:r>
            <a:r>
              <a:rPr lang="en-CA" b="1" dirty="0" smtClean="0">
                <a:solidFill>
                  <a:srgbClr val="0F6FC6">
                    <a:lumMod val="50000"/>
                  </a:srgbClr>
                </a:solidFill>
                <a:latin typeface="Century Gothic" pitchFamily="34" charset="0"/>
                <a:ea typeface="ヒラギノ角ゴ Pro W3" pitchFamily="126" charset="-128"/>
              </a:rPr>
              <a:t>and pass the Screening Criteria of “Readiness” and “Commercialization Capacity</a:t>
            </a:r>
            <a:r>
              <a:rPr lang="en-CA" b="1" dirty="0" smtClean="0">
                <a:solidFill>
                  <a:srgbClr val="0F6FC6">
                    <a:lumMod val="50000"/>
                  </a:srgbClr>
                </a:solidFill>
                <a:latin typeface="Century Gothic" pitchFamily="34" charset="0"/>
                <a:ea typeface="ヒラギノ角ゴ Pro W3" pitchFamily="126" charset="-128"/>
              </a:rPr>
              <a:t>”. </a:t>
            </a:r>
            <a:endParaRPr lang="en-US" b="1" dirty="0">
              <a:solidFill>
                <a:srgbClr val="0F6FC6">
                  <a:lumMod val="50000"/>
                </a:srgbClr>
              </a:solidFill>
              <a:latin typeface="Century Gothic" pitchFamily="34" charset="0"/>
              <a:ea typeface="ヒラギノ角ゴ Pro W3" pitchFamily="126" charset="-128"/>
            </a:endParaRPr>
          </a:p>
          <a:p>
            <a:pPr marL="177800" indent="-177800">
              <a:lnSpc>
                <a:spcPct val="90000"/>
              </a:lnSpc>
              <a:spcBef>
                <a:spcPct val="20000"/>
              </a:spcBef>
              <a:spcAft>
                <a:spcPts val="600"/>
              </a:spcAft>
              <a:buFont typeface="Arial" charset="0"/>
              <a:buChar char="•"/>
              <a:defRPr/>
            </a:pPr>
            <a:endParaRPr lang="en-US" sz="1800" b="1" dirty="0">
              <a:latin typeface="Calibri" pitchFamily="34" charset="0"/>
              <a:ea typeface="ＭＳ Ｐゴシック" pitchFamily="34" charset="-128"/>
              <a:cs typeface="Calibri" pitchFamily="34" charset="0"/>
            </a:endParaRPr>
          </a:p>
        </p:txBody>
      </p:sp>
      <p:sp>
        <p:nvSpPr>
          <p:cNvPr id="39" name="Rectangle 2"/>
          <p:cNvSpPr txBox="1">
            <a:spLocks noChangeArrowheads="1"/>
          </p:cNvSpPr>
          <p:nvPr/>
        </p:nvSpPr>
        <p:spPr bwMode="auto">
          <a:xfrm>
            <a:off x="467544" y="332656"/>
            <a:ext cx="7988300" cy="685800"/>
          </a:xfrm>
          <a:prstGeom prst="rect">
            <a:avLst/>
          </a:prstGeom>
          <a:noFill/>
          <a:ln w="9525">
            <a:noFill/>
            <a:miter lim="800000"/>
            <a:headEnd/>
            <a:tailEnd/>
          </a:ln>
        </p:spPr>
        <p:txBody>
          <a:bodyPr anchor="ctr">
            <a:scene3d>
              <a:camera prst="orthographicFront"/>
              <a:lightRig rig="threePt" dir="t">
                <a:rot lat="0" lon="0" rev="16800000"/>
              </a:lightRig>
            </a:scene3d>
            <a:sp3d>
              <a:bevelT w="38100" h="38100"/>
            </a:sp3d>
          </a:bodyPr>
          <a:lstStyle/>
          <a:p>
            <a:pPr>
              <a:defRPr/>
            </a:pPr>
            <a:r>
              <a:rPr lang="en-CA" sz="3600" b="1" kern="0" dirty="0" smtClean="0">
                <a:solidFill>
                  <a:srgbClr val="0092D2"/>
                </a:solidFill>
                <a:latin typeface="Century Gothic" panose="020B0502020202020204" pitchFamily="34" charset="0"/>
                <a:ea typeface="ヒラギノ角ゴ Pro W3" pitchFamily="127" charset="-128"/>
                <a:cs typeface="+mj-cs"/>
              </a:rPr>
              <a:t>Eligibility</a:t>
            </a:r>
            <a:endParaRPr lang="en-US" sz="4000" kern="0" dirty="0">
              <a:solidFill>
                <a:schemeClr val="tx2"/>
              </a:solidFill>
              <a:latin typeface="Calibri" pitchFamily="34" charset="0"/>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22" y="2191486"/>
            <a:ext cx="4282182" cy="65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23" y="2191486"/>
            <a:ext cx="42862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63" y="2926979"/>
            <a:ext cx="4286250" cy="47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37" y="3442360"/>
            <a:ext cx="74166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567" y="3987595"/>
            <a:ext cx="8388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010" y="5659848"/>
            <a:ext cx="838536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701" y="4564624"/>
            <a:ext cx="8388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63" y="5109513"/>
            <a:ext cx="8388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Delay 28"/>
          <p:cNvSpPr/>
          <p:nvPr/>
        </p:nvSpPr>
        <p:spPr bwMode="auto">
          <a:xfrm>
            <a:off x="0" y="2132856"/>
            <a:ext cx="1043607" cy="4248472"/>
          </a:xfrm>
          <a:prstGeom prst="flowChartDelay">
            <a:avLst/>
          </a:prstGeom>
          <a:solidFill>
            <a:schemeClr val="tx1">
              <a:lumMod val="65000"/>
              <a:lumOff val="35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CA" sz="2000" b="1" dirty="0">
              <a:latin typeface="Calibri" pitchFamily="34" charset="0"/>
            </a:endParaRP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828" y="2924944"/>
            <a:ext cx="428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lowchart: Delay 29"/>
          <p:cNvSpPr/>
          <p:nvPr/>
        </p:nvSpPr>
        <p:spPr bwMode="auto">
          <a:xfrm flipH="1">
            <a:off x="8028381" y="2132856"/>
            <a:ext cx="1151901" cy="4248472"/>
          </a:xfrm>
          <a:prstGeom prst="flowChartDelay">
            <a:avLst/>
          </a:prstGeom>
          <a:solidFill>
            <a:schemeClr val="tx1">
              <a:lumMod val="65000"/>
              <a:lumOff val="35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CA" sz="2000" b="1" dirty="0">
              <a:latin typeface="Calibri" pitchFamily="34" charset="0"/>
            </a:endParaRPr>
          </a:p>
        </p:txBody>
      </p:sp>
      <p:sp>
        <p:nvSpPr>
          <p:cNvPr id="14" name="TextBox 13"/>
          <p:cNvSpPr txBox="1"/>
          <p:nvPr/>
        </p:nvSpPr>
        <p:spPr bwMode="auto">
          <a:xfrm>
            <a:off x="65777" y="2349053"/>
            <a:ext cx="861967" cy="3456211"/>
          </a:xfrm>
          <a:prstGeom prst="rect">
            <a:avLst/>
          </a:prstGeom>
          <a:noFill/>
        </p:spPr>
        <p:txBody>
          <a:bodyPr vert="wordArtVert">
            <a:spAutoFit/>
          </a:bodyPr>
          <a:lstStyle/>
          <a:p>
            <a:pPr algn="ctr">
              <a:defRPr/>
            </a:pPr>
            <a:r>
              <a:rPr lang="en-CA"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STANDARD</a:t>
            </a:r>
          </a:p>
          <a:p>
            <a:pPr>
              <a:defRPr/>
            </a:pPr>
            <a:endParaRPr lang="en-CA" dirty="0">
              <a:latin typeface="Century Gothic" panose="020B0502020202020204" pitchFamily="34" charset="0"/>
              <a:cs typeface="Arial" pitchFamily="34" charset="0"/>
            </a:endParaRPr>
          </a:p>
        </p:txBody>
      </p:sp>
      <p:sp>
        <p:nvSpPr>
          <p:cNvPr id="16" name="TextBox 15"/>
          <p:cNvSpPr txBox="1"/>
          <p:nvPr/>
        </p:nvSpPr>
        <p:spPr bwMode="auto">
          <a:xfrm>
            <a:off x="8244209" y="2553468"/>
            <a:ext cx="947416" cy="3344505"/>
          </a:xfrm>
          <a:prstGeom prst="rect">
            <a:avLst/>
          </a:prstGeom>
          <a:noFill/>
        </p:spPr>
        <p:txBody>
          <a:bodyPr>
            <a:spAutoFit/>
          </a:bodyPr>
          <a:lstStyle/>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M</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I</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L</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I</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T</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A</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R</a:t>
            </a:r>
          </a:p>
          <a:p>
            <a:pPr algn="ctr">
              <a:spcAft>
                <a:spcPts val="500"/>
              </a:spcAft>
              <a:defRPr/>
            </a:pPr>
            <a:r>
              <a:rPr lang="en-CA" sz="2000" dirty="0">
                <a:ln w="18415" cmpd="sng">
                  <a:solidFill>
                    <a:srgbClr val="FFFFFF"/>
                  </a:solidFill>
                  <a:prstDash val="solid"/>
                </a:ln>
                <a:solidFill>
                  <a:srgbClr val="FFFFFF"/>
                </a:solidFill>
                <a:effectLst>
                  <a:outerShdw blurRad="50800" dist="38100" algn="l" rotWithShape="0">
                    <a:prstClr val="black">
                      <a:alpha val="40000"/>
                    </a:prstClr>
                  </a:outerShdw>
                </a:effectLst>
                <a:latin typeface="Century Gothic" panose="020B0502020202020204" pitchFamily="34" charset="0"/>
              </a:rPr>
              <a:t>Y</a:t>
            </a:r>
          </a:p>
          <a:p>
            <a:pPr>
              <a:defRPr/>
            </a:pPr>
            <a:endParaRPr lang="en-CA" dirty="0">
              <a:cs typeface="Arial" pitchFamily="34" charset="0"/>
            </a:endParaRP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60" y="1054135"/>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27744" y="2203968"/>
            <a:ext cx="3428232" cy="646331"/>
          </a:xfrm>
          <a:prstGeom prst="rect">
            <a:avLst/>
          </a:prstGeom>
          <a:noFill/>
        </p:spPr>
        <p:txBody>
          <a:bodyPr wrap="square" rtlCol="0">
            <a:spAutoFit/>
          </a:bodyPr>
          <a:lstStyle/>
          <a:p>
            <a:r>
              <a:rPr lang="en-CA" dirty="0" smtClean="0">
                <a:latin typeface="Century Gothic" panose="020B0502020202020204" pitchFamily="34" charset="0"/>
              </a:rPr>
              <a:t>Be included in one of the Standard Priority Areas</a:t>
            </a:r>
            <a:endParaRPr lang="en-CA" dirty="0">
              <a:latin typeface="Century Gothic" panose="020B0502020202020204" pitchFamily="34" charset="0"/>
            </a:endParaRPr>
          </a:p>
        </p:txBody>
      </p:sp>
      <p:sp>
        <p:nvSpPr>
          <p:cNvPr id="5" name="TextBox 4"/>
          <p:cNvSpPr txBox="1"/>
          <p:nvPr/>
        </p:nvSpPr>
        <p:spPr>
          <a:xfrm>
            <a:off x="4860032" y="2203968"/>
            <a:ext cx="3384177" cy="923330"/>
          </a:xfrm>
          <a:prstGeom prst="rect">
            <a:avLst/>
          </a:prstGeom>
          <a:noFill/>
        </p:spPr>
        <p:txBody>
          <a:bodyPr wrap="square" rtlCol="0">
            <a:spAutoFit/>
          </a:bodyPr>
          <a:lstStyle/>
          <a:p>
            <a:r>
              <a:rPr lang="en-CA" dirty="0" smtClean="0">
                <a:latin typeface="Century Gothic" panose="020B0502020202020204" pitchFamily="34" charset="0"/>
              </a:rPr>
              <a:t>Be included in one of the 6 Military Priority Areas</a:t>
            </a:r>
          </a:p>
          <a:p>
            <a:endParaRPr lang="en-CA" dirty="0"/>
          </a:p>
        </p:txBody>
      </p:sp>
      <p:sp>
        <p:nvSpPr>
          <p:cNvPr id="6" name="TextBox 5"/>
          <p:cNvSpPr txBox="1"/>
          <p:nvPr/>
        </p:nvSpPr>
        <p:spPr>
          <a:xfrm>
            <a:off x="1043607" y="2926979"/>
            <a:ext cx="3439688" cy="369332"/>
          </a:xfrm>
          <a:prstGeom prst="rect">
            <a:avLst/>
          </a:prstGeom>
          <a:noFill/>
        </p:spPr>
        <p:txBody>
          <a:bodyPr wrap="square" rtlCol="0">
            <a:spAutoFit/>
          </a:bodyPr>
          <a:lstStyle/>
          <a:p>
            <a:r>
              <a:rPr lang="en-CA" dirty="0" smtClean="0">
                <a:latin typeface="Century Gothic" panose="020B0502020202020204" pitchFamily="34" charset="0"/>
              </a:rPr>
              <a:t>Be valued at $500K or less</a:t>
            </a:r>
          </a:p>
        </p:txBody>
      </p:sp>
      <p:sp>
        <p:nvSpPr>
          <p:cNvPr id="8" name="TextBox 7"/>
          <p:cNvSpPr txBox="1"/>
          <p:nvPr/>
        </p:nvSpPr>
        <p:spPr>
          <a:xfrm>
            <a:off x="4716041" y="2942632"/>
            <a:ext cx="3456381" cy="369332"/>
          </a:xfrm>
          <a:prstGeom prst="rect">
            <a:avLst/>
          </a:prstGeom>
          <a:noFill/>
        </p:spPr>
        <p:txBody>
          <a:bodyPr wrap="square" rtlCol="0">
            <a:spAutoFit/>
          </a:bodyPr>
          <a:lstStyle/>
          <a:p>
            <a:r>
              <a:rPr lang="en-CA" dirty="0" smtClean="0">
                <a:latin typeface="Century Gothic" panose="020B0502020202020204" pitchFamily="34" charset="0"/>
              </a:rPr>
              <a:t>Be valued at $1 million or less</a:t>
            </a:r>
          </a:p>
        </p:txBody>
      </p:sp>
      <p:sp>
        <p:nvSpPr>
          <p:cNvPr id="9" name="TextBox 8"/>
          <p:cNvSpPr txBox="1"/>
          <p:nvPr/>
        </p:nvSpPr>
        <p:spPr>
          <a:xfrm>
            <a:off x="65777" y="3449014"/>
            <a:ext cx="9144000" cy="2585323"/>
          </a:xfrm>
          <a:prstGeom prst="rect">
            <a:avLst/>
          </a:prstGeom>
          <a:noFill/>
        </p:spPr>
        <p:txBody>
          <a:bodyPr wrap="square" rtlCol="0">
            <a:spAutoFit/>
          </a:bodyPr>
          <a:lstStyle/>
          <a:p>
            <a:pPr algn="ctr"/>
            <a:r>
              <a:rPr lang="en-CA" dirty="0" smtClean="0">
                <a:latin typeface="Century Gothic" panose="020B0502020202020204" pitchFamily="34" charset="0"/>
              </a:rPr>
              <a:t>Not have been sold commercially</a:t>
            </a:r>
          </a:p>
          <a:p>
            <a:pPr algn="ctr"/>
            <a:endParaRPr lang="en-CA" dirty="0">
              <a:latin typeface="Century Gothic" panose="020B0502020202020204" pitchFamily="34" charset="0"/>
            </a:endParaRPr>
          </a:p>
          <a:p>
            <a:pPr algn="ctr"/>
            <a:r>
              <a:rPr lang="en-CA" dirty="0" smtClean="0">
                <a:latin typeface="Century Gothic" panose="020B0502020202020204" pitchFamily="34" charset="0"/>
              </a:rPr>
              <a:t>Be provided by Canadian bidders</a:t>
            </a:r>
          </a:p>
          <a:p>
            <a:pPr algn="ctr"/>
            <a:endParaRPr lang="en-CA" dirty="0">
              <a:latin typeface="Century Gothic" panose="020B0502020202020204" pitchFamily="34" charset="0"/>
            </a:endParaRPr>
          </a:p>
          <a:p>
            <a:pPr algn="ctr"/>
            <a:r>
              <a:rPr lang="en-CA" dirty="0" smtClean="0">
                <a:latin typeface="Century Gothic" panose="020B0502020202020204" pitchFamily="34" charset="0"/>
              </a:rPr>
              <a:t>Include 80% Canadian content</a:t>
            </a:r>
          </a:p>
          <a:p>
            <a:pPr algn="ctr"/>
            <a:endParaRPr lang="en-CA" dirty="0">
              <a:latin typeface="Century Gothic" panose="020B0502020202020204" pitchFamily="34" charset="0"/>
            </a:endParaRPr>
          </a:p>
          <a:p>
            <a:pPr algn="ctr"/>
            <a:r>
              <a:rPr lang="en-CA" dirty="0" smtClean="0">
                <a:latin typeface="Century Gothic" panose="020B0502020202020204" pitchFamily="34" charset="0"/>
              </a:rPr>
              <a:t>Show IP ownership or rights</a:t>
            </a:r>
          </a:p>
          <a:p>
            <a:pPr algn="ctr"/>
            <a:endParaRPr lang="en-CA" dirty="0">
              <a:latin typeface="Century Gothic" panose="020B0502020202020204" pitchFamily="34" charset="0"/>
            </a:endParaRPr>
          </a:p>
          <a:p>
            <a:pPr algn="ctr"/>
            <a:r>
              <a:rPr lang="en-CA" dirty="0" smtClean="0">
                <a:latin typeface="Century Gothic" panose="020B0502020202020204" pitchFamily="34" charset="0"/>
              </a:rPr>
              <a:t>Obtain minimum pass marks for “Advance on State of the Art” </a:t>
            </a:r>
          </a:p>
        </p:txBody>
      </p:sp>
      <p:sp>
        <p:nvSpPr>
          <p:cNvPr id="2" name="Slide Number Placeholder 1"/>
          <p:cNvSpPr>
            <a:spLocks noGrp="1"/>
          </p:cNvSpPr>
          <p:nvPr>
            <p:ph type="sldNum" sz="quarter" idx="12"/>
          </p:nvPr>
        </p:nvSpPr>
        <p:spPr/>
        <p:txBody>
          <a:bodyPr/>
          <a:lstStyle/>
          <a:p>
            <a:fld id="{64052B65-A63D-4976-AC18-B237EFBF88CE}" type="slidenum">
              <a:rPr lang="en-CA" smtClean="0"/>
              <a:t>9</a:t>
            </a:fld>
            <a:endParaRPr lang="en-CA"/>
          </a:p>
        </p:txBody>
      </p:sp>
    </p:spTree>
    <p:extLst>
      <p:ext uri="{BB962C8B-B14F-4D97-AF65-F5344CB8AC3E}">
        <p14:creationId xmlns:p14="http://schemas.microsoft.com/office/powerpoint/2010/main" val="1491829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151</TotalTime>
  <Words>1084</Words>
  <Application>Microsoft Office PowerPoint</Application>
  <PresentationFormat>On-screen Show (4:3)</PresentationFormat>
  <Paragraphs>142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PowerPoint Presentation</vt:lpstr>
      <vt:lpstr>R&amp;D</vt:lpstr>
      <vt:lpstr>Public Private Consortia</vt:lpstr>
      <vt:lpstr>Example of Public/Private Consortia</vt:lpstr>
      <vt:lpstr>Investment Framework</vt:lpstr>
      <vt:lpstr>Example of Investment Framework</vt:lpstr>
      <vt:lpstr>AIF</vt:lpstr>
      <vt:lpstr>Build in Canada Innovation Program</vt:lpstr>
      <vt:lpstr>PowerPoint Presentation</vt:lpstr>
      <vt:lpstr>PowerPoint Presentation</vt:lpstr>
      <vt:lpstr>PowerPoint Presentation</vt:lpstr>
      <vt:lpstr>National Research Council</vt:lpstr>
      <vt:lpstr>PowerPoint Presentation</vt:lpstr>
    </vt:vector>
  </TitlesOfParts>
  <Company>Industry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Rankin, Carole: SPS (ATL-ATL)</dc:creator>
  <cp:lastModifiedBy>Rankin, Carole: SPS (ATL-ATL)</cp:lastModifiedBy>
  <cp:revision>18</cp:revision>
  <cp:lastPrinted>2016-01-12T14:25:19Z</cp:lastPrinted>
  <dcterms:created xsi:type="dcterms:W3CDTF">2016-01-08T18:43:45Z</dcterms:created>
  <dcterms:modified xsi:type="dcterms:W3CDTF">2016-01-12T17:50:03Z</dcterms:modified>
</cp:coreProperties>
</file>